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  <p:sldMasterId id="2147483666" r:id="rId5"/>
    <p:sldMasterId id="2147483678" r:id="rId6"/>
    <p:sldMasterId id="2147483687" r:id="rId7"/>
  </p:sldMasterIdLst>
  <p:notesMasterIdLst>
    <p:notesMasterId r:id="rId32"/>
  </p:notesMasterIdLst>
  <p:handoutMasterIdLst>
    <p:handoutMasterId r:id="rId33"/>
  </p:handoutMasterIdLst>
  <p:sldIdLst>
    <p:sldId id="257" r:id="rId8"/>
    <p:sldId id="284" r:id="rId9"/>
    <p:sldId id="258" r:id="rId10"/>
    <p:sldId id="282" r:id="rId11"/>
    <p:sldId id="326" r:id="rId12"/>
    <p:sldId id="285" r:id="rId13"/>
    <p:sldId id="287" r:id="rId14"/>
    <p:sldId id="288" r:id="rId15"/>
    <p:sldId id="330" r:id="rId16"/>
    <p:sldId id="331" r:id="rId17"/>
    <p:sldId id="297" r:id="rId18"/>
    <p:sldId id="265" r:id="rId19"/>
    <p:sldId id="309" r:id="rId20"/>
    <p:sldId id="328" r:id="rId21"/>
    <p:sldId id="261" r:id="rId22"/>
    <p:sldId id="256" r:id="rId23"/>
    <p:sldId id="329" r:id="rId24"/>
    <p:sldId id="263" r:id="rId25"/>
    <p:sldId id="266" r:id="rId26"/>
    <p:sldId id="327" r:id="rId27"/>
    <p:sldId id="264" r:id="rId28"/>
    <p:sldId id="306" r:id="rId29"/>
    <p:sldId id="307" r:id="rId30"/>
    <p:sldId id="325" r:id="rId31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3300"/>
    <a:srgbClr val="B5B2B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48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823ED9-BB13-4C10-8A2A-FE58871E47B1}" type="doc">
      <dgm:prSet loTypeId="urn:microsoft.com/office/officeart/2005/8/layout/radial1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da-DK"/>
        </a:p>
      </dgm:t>
    </dgm:pt>
    <dgm:pt modelId="{432B4053-DB35-42F6-A58B-97CF5D18FF63}">
      <dgm:prSet phldrT="[Tekst]" custT="1"/>
      <dgm:spPr>
        <a:solidFill>
          <a:srgbClr val="0070C0"/>
        </a:solidFill>
      </dgm:spPr>
      <dgm:t>
        <a:bodyPr/>
        <a:lstStyle/>
        <a:p>
          <a:r>
            <a:rPr lang="da-DK" sz="2200" dirty="0"/>
            <a:t>Forventninger til gymnasieeleven</a:t>
          </a:r>
        </a:p>
      </dgm:t>
    </dgm:pt>
    <dgm:pt modelId="{C6891755-7A3F-4D7B-BB89-ADD2E2AC14C1}" type="parTrans" cxnId="{7CD72204-833E-4425-BE83-2A9DE5074FCC}">
      <dgm:prSet/>
      <dgm:spPr/>
      <dgm:t>
        <a:bodyPr/>
        <a:lstStyle/>
        <a:p>
          <a:endParaRPr lang="da-DK"/>
        </a:p>
      </dgm:t>
    </dgm:pt>
    <dgm:pt modelId="{F0041A8E-2736-4E95-A462-7E1E778B1709}" type="sibTrans" cxnId="{7CD72204-833E-4425-BE83-2A9DE5074FCC}">
      <dgm:prSet/>
      <dgm:spPr/>
      <dgm:t>
        <a:bodyPr/>
        <a:lstStyle/>
        <a:p>
          <a:endParaRPr lang="da-DK"/>
        </a:p>
      </dgm:t>
    </dgm:pt>
    <dgm:pt modelId="{AD7F2D53-DE38-49EC-9F46-930C74673014}">
      <dgm:prSet phldrT="[Tekst]" custT="1"/>
      <dgm:spPr>
        <a:solidFill>
          <a:srgbClr val="002060"/>
        </a:solidFill>
      </dgm:spPr>
      <dgm:t>
        <a:bodyPr/>
        <a:lstStyle/>
        <a:p>
          <a:r>
            <a:rPr lang="da-DK" sz="1800" dirty="0"/>
            <a:t>Tilstedeværelse &amp; studieaktivitet </a:t>
          </a:r>
        </a:p>
      </dgm:t>
    </dgm:pt>
    <dgm:pt modelId="{806496CE-30CA-400D-9800-35B7B2EA4F40}" type="parTrans" cxnId="{BD37643A-8FB1-410C-ACA2-C0AA250FF77A}">
      <dgm:prSet/>
      <dgm:spPr/>
      <dgm:t>
        <a:bodyPr/>
        <a:lstStyle/>
        <a:p>
          <a:endParaRPr lang="da-DK"/>
        </a:p>
      </dgm:t>
    </dgm:pt>
    <dgm:pt modelId="{B3C4A57A-D762-46CE-ABB3-D6BCF55BFD28}" type="sibTrans" cxnId="{BD37643A-8FB1-410C-ACA2-C0AA250FF77A}">
      <dgm:prSet/>
      <dgm:spPr/>
      <dgm:t>
        <a:bodyPr/>
        <a:lstStyle/>
        <a:p>
          <a:endParaRPr lang="da-DK"/>
        </a:p>
      </dgm:t>
    </dgm:pt>
    <dgm:pt modelId="{D427100F-A0D0-40B0-8852-E87C4A783163}">
      <dgm:prSet phldrT="[Tekst]" custT="1"/>
      <dgm:spPr>
        <a:solidFill>
          <a:srgbClr val="002060"/>
        </a:solidFill>
      </dgm:spPr>
      <dgm:t>
        <a:bodyPr/>
        <a:lstStyle/>
        <a:p>
          <a:r>
            <a:rPr lang="da-DK" sz="2000" dirty="0"/>
            <a:t>Planlægning &amp; struktur </a:t>
          </a:r>
        </a:p>
      </dgm:t>
    </dgm:pt>
    <dgm:pt modelId="{1B13C73F-7831-423A-8E96-740ACA13B322}" type="parTrans" cxnId="{43DB0C8B-E50A-4D70-9251-4DAF157D2EBF}">
      <dgm:prSet/>
      <dgm:spPr/>
      <dgm:t>
        <a:bodyPr/>
        <a:lstStyle/>
        <a:p>
          <a:endParaRPr lang="da-DK"/>
        </a:p>
      </dgm:t>
    </dgm:pt>
    <dgm:pt modelId="{E96BE0D0-B7C9-4651-A8B0-A800586F9D36}" type="sibTrans" cxnId="{43DB0C8B-E50A-4D70-9251-4DAF157D2EBF}">
      <dgm:prSet/>
      <dgm:spPr/>
      <dgm:t>
        <a:bodyPr/>
        <a:lstStyle/>
        <a:p>
          <a:endParaRPr lang="da-DK"/>
        </a:p>
      </dgm:t>
    </dgm:pt>
    <dgm:pt modelId="{2C36DF51-A719-479C-9BC4-48773E6EFC05}">
      <dgm:prSet phldrT="[Tekst]" custT="1"/>
      <dgm:spPr>
        <a:solidFill>
          <a:srgbClr val="002060"/>
        </a:solidFill>
      </dgm:spPr>
      <dgm:t>
        <a:bodyPr/>
        <a:lstStyle/>
        <a:p>
          <a:r>
            <a:rPr lang="da-DK" sz="1800" dirty="0"/>
            <a:t>Eksamen, test &amp;  fremlæggelser </a:t>
          </a:r>
        </a:p>
      </dgm:t>
    </dgm:pt>
    <dgm:pt modelId="{A2245CD6-9CB8-458E-BEBD-5F82B84F30CA}" type="parTrans" cxnId="{01827620-6147-4A72-9748-42331E8D7B66}">
      <dgm:prSet/>
      <dgm:spPr/>
      <dgm:t>
        <a:bodyPr/>
        <a:lstStyle/>
        <a:p>
          <a:endParaRPr lang="da-DK"/>
        </a:p>
      </dgm:t>
    </dgm:pt>
    <dgm:pt modelId="{E10C150E-F083-4D02-8967-7573E80848A9}" type="sibTrans" cxnId="{01827620-6147-4A72-9748-42331E8D7B66}">
      <dgm:prSet/>
      <dgm:spPr/>
      <dgm:t>
        <a:bodyPr/>
        <a:lstStyle/>
        <a:p>
          <a:endParaRPr lang="da-DK"/>
        </a:p>
      </dgm:t>
    </dgm:pt>
    <dgm:pt modelId="{031D3C61-DA78-4228-87C3-565BBDEF0422}">
      <dgm:prSet phldrT="[Tekst]" custT="1"/>
      <dgm:spPr>
        <a:solidFill>
          <a:srgbClr val="002060"/>
        </a:solidFill>
      </dgm:spPr>
      <dgm:t>
        <a:bodyPr/>
        <a:lstStyle/>
        <a:p>
          <a:r>
            <a:rPr lang="da-DK" sz="1800" kern="1200" dirty="0"/>
            <a:t>Bidrage til </a:t>
          </a:r>
          <a:r>
            <a:rPr lang="da-DK" sz="18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fællesskabet</a:t>
          </a:r>
        </a:p>
      </dgm:t>
    </dgm:pt>
    <dgm:pt modelId="{52A06CBB-1115-40DF-A532-39F19D70A8FB}" type="parTrans" cxnId="{64661DB5-419B-408B-82C5-0F10417F9273}">
      <dgm:prSet/>
      <dgm:spPr/>
      <dgm:t>
        <a:bodyPr/>
        <a:lstStyle/>
        <a:p>
          <a:endParaRPr lang="da-DK"/>
        </a:p>
      </dgm:t>
    </dgm:pt>
    <dgm:pt modelId="{9CEA80A3-5F88-4FCD-8713-4343AD264976}" type="sibTrans" cxnId="{64661DB5-419B-408B-82C5-0F10417F9273}">
      <dgm:prSet/>
      <dgm:spPr/>
      <dgm:t>
        <a:bodyPr/>
        <a:lstStyle/>
        <a:p>
          <a:endParaRPr lang="da-DK"/>
        </a:p>
      </dgm:t>
    </dgm:pt>
    <dgm:pt modelId="{5F141CD9-31B4-4A31-B253-F2106F8CC61A}" type="pres">
      <dgm:prSet presAssocID="{E0823ED9-BB13-4C10-8A2A-FE58871E47B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98F0BFC-C528-42F2-8584-5C336ACBF73E}" type="pres">
      <dgm:prSet presAssocID="{432B4053-DB35-42F6-A58B-97CF5D18FF63}" presName="centerShape" presStyleLbl="node0" presStyleIdx="0" presStyleCnt="1" custScaleX="179627" custScaleY="131401"/>
      <dgm:spPr/>
    </dgm:pt>
    <dgm:pt modelId="{1C8CE245-0E41-499A-B9BA-2079E99C9574}" type="pres">
      <dgm:prSet presAssocID="{806496CE-30CA-400D-9800-35B7B2EA4F40}" presName="Name9" presStyleLbl="parChTrans1D2" presStyleIdx="0" presStyleCnt="4"/>
      <dgm:spPr/>
    </dgm:pt>
    <dgm:pt modelId="{9C2A0973-3436-4FBF-BE60-3F4AA916F786}" type="pres">
      <dgm:prSet presAssocID="{806496CE-30CA-400D-9800-35B7B2EA4F40}" presName="connTx" presStyleLbl="parChTrans1D2" presStyleIdx="0" presStyleCnt="4"/>
      <dgm:spPr/>
    </dgm:pt>
    <dgm:pt modelId="{190107E5-E7D5-467B-B58D-F96D4372424A}" type="pres">
      <dgm:prSet presAssocID="{AD7F2D53-DE38-49EC-9F46-930C74673014}" presName="node" presStyleLbl="node1" presStyleIdx="0" presStyleCnt="4" custScaleX="136755" custRadScaleRad="104154" custRadScaleInc="548">
        <dgm:presLayoutVars>
          <dgm:bulletEnabled val="1"/>
        </dgm:presLayoutVars>
      </dgm:prSet>
      <dgm:spPr/>
    </dgm:pt>
    <dgm:pt modelId="{31EEC608-2A0F-4576-8019-7740E5E1E0BA}" type="pres">
      <dgm:prSet presAssocID="{1B13C73F-7831-423A-8E96-740ACA13B322}" presName="Name9" presStyleLbl="parChTrans1D2" presStyleIdx="1" presStyleCnt="4"/>
      <dgm:spPr/>
    </dgm:pt>
    <dgm:pt modelId="{5051FCA2-186E-4375-8505-939549C636C0}" type="pres">
      <dgm:prSet presAssocID="{1B13C73F-7831-423A-8E96-740ACA13B322}" presName="connTx" presStyleLbl="parChTrans1D2" presStyleIdx="1" presStyleCnt="4"/>
      <dgm:spPr/>
    </dgm:pt>
    <dgm:pt modelId="{EE7E4577-0FD5-40F3-B78A-A8174AC186E0}" type="pres">
      <dgm:prSet presAssocID="{D427100F-A0D0-40B0-8852-E87C4A783163}" presName="node" presStyleLbl="node1" presStyleIdx="1" presStyleCnt="4" custScaleX="132274" custRadScaleRad="137255">
        <dgm:presLayoutVars>
          <dgm:bulletEnabled val="1"/>
        </dgm:presLayoutVars>
      </dgm:prSet>
      <dgm:spPr/>
    </dgm:pt>
    <dgm:pt modelId="{48640333-36C1-40C2-9777-72EB19EDA3DE}" type="pres">
      <dgm:prSet presAssocID="{A2245CD6-9CB8-458E-BEBD-5F82B84F30CA}" presName="Name9" presStyleLbl="parChTrans1D2" presStyleIdx="2" presStyleCnt="4"/>
      <dgm:spPr/>
    </dgm:pt>
    <dgm:pt modelId="{B23B095E-B7BF-4EC6-88EA-EDCB91109768}" type="pres">
      <dgm:prSet presAssocID="{A2245CD6-9CB8-458E-BEBD-5F82B84F30CA}" presName="connTx" presStyleLbl="parChTrans1D2" presStyleIdx="2" presStyleCnt="4"/>
      <dgm:spPr/>
    </dgm:pt>
    <dgm:pt modelId="{D4CFDE41-F033-46C6-AF61-3ACD5DD0E0FF}" type="pres">
      <dgm:prSet presAssocID="{2C36DF51-A719-479C-9BC4-48773E6EFC05}" presName="node" presStyleLbl="node1" presStyleIdx="2" presStyleCnt="4" custScaleX="125422" custRadScaleRad="119053">
        <dgm:presLayoutVars>
          <dgm:bulletEnabled val="1"/>
        </dgm:presLayoutVars>
      </dgm:prSet>
      <dgm:spPr/>
    </dgm:pt>
    <dgm:pt modelId="{25397E3D-BBB1-4628-98B4-4B02FEF9F691}" type="pres">
      <dgm:prSet presAssocID="{52A06CBB-1115-40DF-A532-39F19D70A8FB}" presName="Name9" presStyleLbl="parChTrans1D2" presStyleIdx="3" presStyleCnt="4"/>
      <dgm:spPr/>
    </dgm:pt>
    <dgm:pt modelId="{EDBCE355-8DDA-41DA-B7F6-C394B1657820}" type="pres">
      <dgm:prSet presAssocID="{52A06CBB-1115-40DF-A532-39F19D70A8FB}" presName="connTx" presStyleLbl="parChTrans1D2" presStyleIdx="3" presStyleCnt="4"/>
      <dgm:spPr/>
    </dgm:pt>
    <dgm:pt modelId="{98660C6B-AFE0-4E42-A28D-FBEE176AEF4D}" type="pres">
      <dgm:prSet presAssocID="{031D3C61-DA78-4228-87C3-565BBDEF0422}" presName="node" presStyleLbl="node1" presStyleIdx="3" presStyleCnt="4" custScaleX="131072" custRadScaleRad="141450" custRadScaleInc="808">
        <dgm:presLayoutVars>
          <dgm:bulletEnabled val="1"/>
        </dgm:presLayoutVars>
      </dgm:prSet>
      <dgm:spPr/>
    </dgm:pt>
  </dgm:ptLst>
  <dgm:cxnLst>
    <dgm:cxn modelId="{7CD72204-833E-4425-BE83-2A9DE5074FCC}" srcId="{E0823ED9-BB13-4C10-8A2A-FE58871E47B1}" destId="{432B4053-DB35-42F6-A58B-97CF5D18FF63}" srcOrd="0" destOrd="0" parTransId="{C6891755-7A3F-4D7B-BB89-ADD2E2AC14C1}" sibTransId="{F0041A8E-2736-4E95-A462-7E1E778B1709}"/>
    <dgm:cxn modelId="{D9324A0E-25F9-4ABD-8B74-5B6F4071E8AE}" type="presOf" srcId="{031D3C61-DA78-4228-87C3-565BBDEF0422}" destId="{98660C6B-AFE0-4E42-A28D-FBEE176AEF4D}" srcOrd="0" destOrd="0" presId="urn:microsoft.com/office/officeart/2005/8/layout/radial1"/>
    <dgm:cxn modelId="{4F4DCC14-BDEA-4629-866E-23B5CBCE370C}" type="presOf" srcId="{1B13C73F-7831-423A-8E96-740ACA13B322}" destId="{5051FCA2-186E-4375-8505-939549C636C0}" srcOrd="1" destOrd="0" presId="urn:microsoft.com/office/officeart/2005/8/layout/radial1"/>
    <dgm:cxn modelId="{01827620-6147-4A72-9748-42331E8D7B66}" srcId="{432B4053-DB35-42F6-A58B-97CF5D18FF63}" destId="{2C36DF51-A719-479C-9BC4-48773E6EFC05}" srcOrd="2" destOrd="0" parTransId="{A2245CD6-9CB8-458E-BEBD-5F82B84F30CA}" sibTransId="{E10C150E-F083-4D02-8967-7573E80848A9}"/>
    <dgm:cxn modelId="{545BED35-A3BA-41A1-A760-13ACFED544FE}" type="presOf" srcId="{A2245CD6-9CB8-458E-BEBD-5F82B84F30CA}" destId="{48640333-36C1-40C2-9777-72EB19EDA3DE}" srcOrd="0" destOrd="0" presId="urn:microsoft.com/office/officeart/2005/8/layout/radial1"/>
    <dgm:cxn modelId="{BD37643A-8FB1-410C-ACA2-C0AA250FF77A}" srcId="{432B4053-DB35-42F6-A58B-97CF5D18FF63}" destId="{AD7F2D53-DE38-49EC-9F46-930C74673014}" srcOrd="0" destOrd="0" parTransId="{806496CE-30CA-400D-9800-35B7B2EA4F40}" sibTransId="{B3C4A57A-D762-46CE-ABB3-D6BCF55BFD28}"/>
    <dgm:cxn modelId="{50E1AA42-1D97-4D7E-9D35-638914DD5FA5}" type="presOf" srcId="{D427100F-A0D0-40B0-8852-E87C4A783163}" destId="{EE7E4577-0FD5-40F3-B78A-A8174AC186E0}" srcOrd="0" destOrd="0" presId="urn:microsoft.com/office/officeart/2005/8/layout/radial1"/>
    <dgm:cxn modelId="{131BF180-DE8C-4556-B2BC-4C75E3BF4FFC}" type="presOf" srcId="{1B13C73F-7831-423A-8E96-740ACA13B322}" destId="{31EEC608-2A0F-4576-8019-7740E5E1E0BA}" srcOrd="0" destOrd="0" presId="urn:microsoft.com/office/officeart/2005/8/layout/radial1"/>
    <dgm:cxn modelId="{6BEC1287-0379-4159-ABDF-F9A252EAC3D7}" type="presOf" srcId="{A2245CD6-9CB8-458E-BEBD-5F82B84F30CA}" destId="{B23B095E-B7BF-4EC6-88EA-EDCB91109768}" srcOrd="1" destOrd="0" presId="urn:microsoft.com/office/officeart/2005/8/layout/radial1"/>
    <dgm:cxn modelId="{43DB0C8B-E50A-4D70-9251-4DAF157D2EBF}" srcId="{432B4053-DB35-42F6-A58B-97CF5D18FF63}" destId="{D427100F-A0D0-40B0-8852-E87C4A783163}" srcOrd="1" destOrd="0" parTransId="{1B13C73F-7831-423A-8E96-740ACA13B322}" sibTransId="{E96BE0D0-B7C9-4651-A8B0-A800586F9D36}"/>
    <dgm:cxn modelId="{243ABC8E-26C0-489A-BEA8-510092B46301}" type="presOf" srcId="{806496CE-30CA-400D-9800-35B7B2EA4F40}" destId="{9C2A0973-3436-4FBF-BE60-3F4AA916F786}" srcOrd="1" destOrd="0" presId="urn:microsoft.com/office/officeart/2005/8/layout/radial1"/>
    <dgm:cxn modelId="{F3B57A8F-FFC0-4B0F-9219-F6A4A126F17B}" type="presOf" srcId="{AD7F2D53-DE38-49EC-9F46-930C74673014}" destId="{190107E5-E7D5-467B-B58D-F96D4372424A}" srcOrd="0" destOrd="0" presId="urn:microsoft.com/office/officeart/2005/8/layout/radial1"/>
    <dgm:cxn modelId="{761C2A97-3D21-43FD-9119-50DB9CCB135D}" type="presOf" srcId="{432B4053-DB35-42F6-A58B-97CF5D18FF63}" destId="{F98F0BFC-C528-42F2-8584-5C336ACBF73E}" srcOrd="0" destOrd="0" presId="urn:microsoft.com/office/officeart/2005/8/layout/radial1"/>
    <dgm:cxn modelId="{F613E7A8-1754-4F28-A43E-A13FFDF52D81}" type="presOf" srcId="{E0823ED9-BB13-4C10-8A2A-FE58871E47B1}" destId="{5F141CD9-31B4-4A31-B253-F2106F8CC61A}" srcOrd="0" destOrd="0" presId="urn:microsoft.com/office/officeart/2005/8/layout/radial1"/>
    <dgm:cxn modelId="{189606AA-E149-4509-B33D-CDFE2A051413}" type="presOf" srcId="{806496CE-30CA-400D-9800-35B7B2EA4F40}" destId="{1C8CE245-0E41-499A-B9BA-2079E99C9574}" srcOrd="0" destOrd="0" presId="urn:microsoft.com/office/officeart/2005/8/layout/radial1"/>
    <dgm:cxn modelId="{92BD9AAB-9CF2-4C65-B916-CF4DE7186D3E}" type="presOf" srcId="{52A06CBB-1115-40DF-A532-39F19D70A8FB}" destId="{EDBCE355-8DDA-41DA-B7F6-C394B1657820}" srcOrd="1" destOrd="0" presId="urn:microsoft.com/office/officeart/2005/8/layout/radial1"/>
    <dgm:cxn modelId="{64661DB5-419B-408B-82C5-0F10417F9273}" srcId="{432B4053-DB35-42F6-A58B-97CF5D18FF63}" destId="{031D3C61-DA78-4228-87C3-565BBDEF0422}" srcOrd="3" destOrd="0" parTransId="{52A06CBB-1115-40DF-A532-39F19D70A8FB}" sibTransId="{9CEA80A3-5F88-4FCD-8713-4343AD264976}"/>
    <dgm:cxn modelId="{A304F2DE-A6B9-4EB6-9CDF-C9FC56691113}" type="presOf" srcId="{2C36DF51-A719-479C-9BC4-48773E6EFC05}" destId="{D4CFDE41-F033-46C6-AF61-3ACD5DD0E0FF}" srcOrd="0" destOrd="0" presId="urn:microsoft.com/office/officeart/2005/8/layout/radial1"/>
    <dgm:cxn modelId="{A597EBE9-70AC-420F-8163-9ABCD45B4CA8}" type="presOf" srcId="{52A06CBB-1115-40DF-A532-39F19D70A8FB}" destId="{25397E3D-BBB1-4628-98B4-4B02FEF9F691}" srcOrd="0" destOrd="0" presId="urn:microsoft.com/office/officeart/2005/8/layout/radial1"/>
    <dgm:cxn modelId="{B61CC54C-DEEE-490E-9957-220794882072}" type="presParOf" srcId="{5F141CD9-31B4-4A31-B253-F2106F8CC61A}" destId="{F98F0BFC-C528-42F2-8584-5C336ACBF73E}" srcOrd="0" destOrd="0" presId="urn:microsoft.com/office/officeart/2005/8/layout/radial1"/>
    <dgm:cxn modelId="{C3F14398-B04A-4015-94BC-D9AC1C389B28}" type="presParOf" srcId="{5F141CD9-31B4-4A31-B253-F2106F8CC61A}" destId="{1C8CE245-0E41-499A-B9BA-2079E99C9574}" srcOrd="1" destOrd="0" presId="urn:microsoft.com/office/officeart/2005/8/layout/radial1"/>
    <dgm:cxn modelId="{9BF39A2D-35C0-407E-BB47-BF9D7A3AB8B1}" type="presParOf" srcId="{1C8CE245-0E41-499A-B9BA-2079E99C9574}" destId="{9C2A0973-3436-4FBF-BE60-3F4AA916F786}" srcOrd="0" destOrd="0" presId="urn:microsoft.com/office/officeart/2005/8/layout/radial1"/>
    <dgm:cxn modelId="{DA2990F6-2514-4655-94CC-8788DE0CB085}" type="presParOf" srcId="{5F141CD9-31B4-4A31-B253-F2106F8CC61A}" destId="{190107E5-E7D5-467B-B58D-F96D4372424A}" srcOrd="2" destOrd="0" presId="urn:microsoft.com/office/officeart/2005/8/layout/radial1"/>
    <dgm:cxn modelId="{67A5FB09-7EA3-4AC2-A7F5-141B2B834561}" type="presParOf" srcId="{5F141CD9-31B4-4A31-B253-F2106F8CC61A}" destId="{31EEC608-2A0F-4576-8019-7740E5E1E0BA}" srcOrd="3" destOrd="0" presId="urn:microsoft.com/office/officeart/2005/8/layout/radial1"/>
    <dgm:cxn modelId="{994ABAEE-B4FF-4F3B-AF38-DA35B6BF870F}" type="presParOf" srcId="{31EEC608-2A0F-4576-8019-7740E5E1E0BA}" destId="{5051FCA2-186E-4375-8505-939549C636C0}" srcOrd="0" destOrd="0" presId="urn:microsoft.com/office/officeart/2005/8/layout/radial1"/>
    <dgm:cxn modelId="{1157807F-93E2-4898-8F06-90B3F529432B}" type="presParOf" srcId="{5F141CD9-31B4-4A31-B253-F2106F8CC61A}" destId="{EE7E4577-0FD5-40F3-B78A-A8174AC186E0}" srcOrd="4" destOrd="0" presId="urn:microsoft.com/office/officeart/2005/8/layout/radial1"/>
    <dgm:cxn modelId="{8454D6B5-B06E-4663-BE4F-C0E54CFFB8BD}" type="presParOf" srcId="{5F141CD9-31B4-4A31-B253-F2106F8CC61A}" destId="{48640333-36C1-40C2-9777-72EB19EDA3DE}" srcOrd="5" destOrd="0" presId="urn:microsoft.com/office/officeart/2005/8/layout/radial1"/>
    <dgm:cxn modelId="{388798C2-4882-4A06-A32C-85F3D06329C9}" type="presParOf" srcId="{48640333-36C1-40C2-9777-72EB19EDA3DE}" destId="{B23B095E-B7BF-4EC6-88EA-EDCB91109768}" srcOrd="0" destOrd="0" presId="urn:microsoft.com/office/officeart/2005/8/layout/radial1"/>
    <dgm:cxn modelId="{1D902B93-B333-49C9-B6CB-472B579BA7CC}" type="presParOf" srcId="{5F141CD9-31B4-4A31-B253-F2106F8CC61A}" destId="{D4CFDE41-F033-46C6-AF61-3ACD5DD0E0FF}" srcOrd="6" destOrd="0" presId="urn:microsoft.com/office/officeart/2005/8/layout/radial1"/>
    <dgm:cxn modelId="{12CA0810-3FEC-4F4C-80D2-EE35FB340FDE}" type="presParOf" srcId="{5F141CD9-31B4-4A31-B253-F2106F8CC61A}" destId="{25397E3D-BBB1-4628-98B4-4B02FEF9F691}" srcOrd="7" destOrd="0" presId="urn:microsoft.com/office/officeart/2005/8/layout/radial1"/>
    <dgm:cxn modelId="{057D2112-FD69-46B5-BA61-6FDA33E2D243}" type="presParOf" srcId="{25397E3D-BBB1-4628-98B4-4B02FEF9F691}" destId="{EDBCE355-8DDA-41DA-B7F6-C394B1657820}" srcOrd="0" destOrd="0" presId="urn:microsoft.com/office/officeart/2005/8/layout/radial1"/>
    <dgm:cxn modelId="{3FAED2DC-545C-4914-8882-97A163A0C781}" type="presParOf" srcId="{5F141CD9-31B4-4A31-B253-F2106F8CC61A}" destId="{98660C6B-AFE0-4E42-A28D-FBEE176AEF4D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823ED9-BB13-4C10-8A2A-FE58871E47B1}" type="doc">
      <dgm:prSet loTypeId="urn:microsoft.com/office/officeart/2005/8/layout/radial1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da-DK"/>
        </a:p>
      </dgm:t>
    </dgm:pt>
    <dgm:pt modelId="{432B4053-DB35-42F6-A58B-97CF5D18FF63}">
      <dgm:prSet phldrT="[Tekst]" custT="1"/>
      <dgm:spPr>
        <a:solidFill>
          <a:srgbClr val="0070C0"/>
        </a:solidFill>
      </dgm:spPr>
      <dgm:t>
        <a:bodyPr/>
        <a:lstStyle/>
        <a:p>
          <a:r>
            <a:rPr lang="da-DK" sz="2200" dirty="0"/>
            <a:t>Forældrerollen</a:t>
          </a:r>
        </a:p>
      </dgm:t>
    </dgm:pt>
    <dgm:pt modelId="{C6891755-7A3F-4D7B-BB89-ADD2E2AC14C1}" type="parTrans" cxnId="{7CD72204-833E-4425-BE83-2A9DE5074FCC}">
      <dgm:prSet/>
      <dgm:spPr/>
      <dgm:t>
        <a:bodyPr/>
        <a:lstStyle/>
        <a:p>
          <a:endParaRPr lang="da-DK"/>
        </a:p>
      </dgm:t>
    </dgm:pt>
    <dgm:pt modelId="{F0041A8E-2736-4E95-A462-7E1E778B1709}" type="sibTrans" cxnId="{7CD72204-833E-4425-BE83-2A9DE5074FCC}">
      <dgm:prSet/>
      <dgm:spPr/>
      <dgm:t>
        <a:bodyPr/>
        <a:lstStyle/>
        <a:p>
          <a:endParaRPr lang="da-DK"/>
        </a:p>
      </dgm:t>
    </dgm:pt>
    <dgm:pt modelId="{2C36DF51-A719-479C-9BC4-48773E6EFC05}">
      <dgm:prSet phldrT="[Tekst]" custT="1"/>
      <dgm:spPr>
        <a:solidFill>
          <a:srgbClr val="002060"/>
        </a:solidFill>
      </dgm:spPr>
      <dgm:t>
        <a:bodyPr/>
        <a:lstStyle/>
        <a:p>
          <a:r>
            <a:rPr lang="da-DK" sz="1800" dirty="0"/>
            <a:t>Kommunikation</a:t>
          </a:r>
        </a:p>
      </dgm:t>
    </dgm:pt>
    <dgm:pt modelId="{A2245CD6-9CB8-458E-BEBD-5F82B84F30CA}" type="parTrans" cxnId="{01827620-6147-4A72-9748-42331E8D7B66}">
      <dgm:prSet/>
      <dgm:spPr/>
      <dgm:t>
        <a:bodyPr/>
        <a:lstStyle/>
        <a:p>
          <a:endParaRPr lang="da-DK"/>
        </a:p>
      </dgm:t>
    </dgm:pt>
    <dgm:pt modelId="{E10C150E-F083-4D02-8967-7573E80848A9}" type="sibTrans" cxnId="{01827620-6147-4A72-9748-42331E8D7B66}">
      <dgm:prSet/>
      <dgm:spPr/>
      <dgm:t>
        <a:bodyPr/>
        <a:lstStyle/>
        <a:p>
          <a:endParaRPr lang="da-DK"/>
        </a:p>
      </dgm:t>
    </dgm:pt>
    <dgm:pt modelId="{A6DC472D-5887-4A79-8D35-B6C0A7F8C9ED}">
      <dgm:prSet phldrT="[Tekst]" custT="1"/>
      <dgm:spPr>
        <a:solidFill>
          <a:srgbClr val="002060"/>
        </a:solidFill>
      </dgm:spPr>
      <dgm:t>
        <a:bodyPr/>
        <a:lstStyle/>
        <a:p>
          <a:r>
            <a:rPr lang="da-DK" sz="1800" dirty="0"/>
            <a:t>Nysgerrig</a:t>
          </a:r>
        </a:p>
      </dgm:t>
    </dgm:pt>
    <dgm:pt modelId="{B2C406A4-4D59-40CA-8AA3-2C28696D1302}" type="parTrans" cxnId="{2A1A29AF-84C9-47A8-B454-48E5960B51CE}">
      <dgm:prSet/>
      <dgm:spPr/>
      <dgm:t>
        <a:bodyPr/>
        <a:lstStyle/>
        <a:p>
          <a:endParaRPr lang="da-DK"/>
        </a:p>
      </dgm:t>
    </dgm:pt>
    <dgm:pt modelId="{4C251E49-1DCD-402D-8E0C-40EC11B4D552}" type="sibTrans" cxnId="{2A1A29AF-84C9-47A8-B454-48E5960B51CE}">
      <dgm:prSet/>
      <dgm:spPr/>
      <dgm:t>
        <a:bodyPr/>
        <a:lstStyle/>
        <a:p>
          <a:endParaRPr lang="da-DK"/>
        </a:p>
      </dgm:t>
    </dgm:pt>
    <dgm:pt modelId="{F05BDB68-1E37-42CB-8E39-0DD0FCF48689}">
      <dgm:prSet phldrT="[Tekst]" custT="1"/>
      <dgm:spPr>
        <a:solidFill>
          <a:srgbClr val="002060"/>
        </a:solidFill>
      </dgm:spPr>
      <dgm:t>
        <a:bodyPr/>
        <a:lstStyle/>
        <a:p>
          <a:r>
            <a:rPr lang="da-DK" sz="1800" dirty="0"/>
            <a:t>Støtte</a:t>
          </a:r>
        </a:p>
      </dgm:t>
    </dgm:pt>
    <dgm:pt modelId="{802AD129-EDF7-4980-AB39-BE18FF44AC18}" type="parTrans" cxnId="{3EBDA8CC-FE8B-4A73-8AFA-547454611011}">
      <dgm:prSet/>
      <dgm:spPr/>
      <dgm:t>
        <a:bodyPr/>
        <a:lstStyle/>
        <a:p>
          <a:endParaRPr lang="da-DK"/>
        </a:p>
      </dgm:t>
    </dgm:pt>
    <dgm:pt modelId="{877400F2-AA33-48D8-BD6A-814608253E71}" type="sibTrans" cxnId="{3EBDA8CC-FE8B-4A73-8AFA-547454611011}">
      <dgm:prSet/>
      <dgm:spPr/>
      <dgm:t>
        <a:bodyPr/>
        <a:lstStyle/>
        <a:p>
          <a:endParaRPr lang="da-DK"/>
        </a:p>
      </dgm:t>
    </dgm:pt>
    <dgm:pt modelId="{5F141CD9-31B4-4A31-B253-F2106F8CC61A}" type="pres">
      <dgm:prSet presAssocID="{E0823ED9-BB13-4C10-8A2A-FE58871E47B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98F0BFC-C528-42F2-8584-5C336ACBF73E}" type="pres">
      <dgm:prSet presAssocID="{432B4053-DB35-42F6-A58B-97CF5D18FF63}" presName="centerShape" presStyleLbl="node0" presStyleIdx="0" presStyleCnt="1" custScaleX="138550" custScaleY="98327" custLinFactNeighborX="1060" custLinFactNeighborY="-9362"/>
      <dgm:spPr/>
    </dgm:pt>
    <dgm:pt modelId="{48640333-36C1-40C2-9777-72EB19EDA3DE}" type="pres">
      <dgm:prSet presAssocID="{A2245CD6-9CB8-458E-BEBD-5F82B84F30CA}" presName="Name9" presStyleLbl="parChTrans1D2" presStyleIdx="0" presStyleCnt="3"/>
      <dgm:spPr/>
    </dgm:pt>
    <dgm:pt modelId="{B23B095E-B7BF-4EC6-88EA-EDCB91109768}" type="pres">
      <dgm:prSet presAssocID="{A2245CD6-9CB8-458E-BEBD-5F82B84F30CA}" presName="connTx" presStyleLbl="parChTrans1D2" presStyleIdx="0" presStyleCnt="3"/>
      <dgm:spPr/>
    </dgm:pt>
    <dgm:pt modelId="{D4CFDE41-F033-46C6-AF61-3ACD5DD0E0FF}" type="pres">
      <dgm:prSet presAssocID="{2C36DF51-A719-479C-9BC4-48773E6EFC05}" presName="node" presStyleLbl="node1" presStyleIdx="0" presStyleCnt="3" custScaleX="118383" custScaleY="78316" custRadScaleRad="104450" custRadScaleInc="2261">
        <dgm:presLayoutVars>
          <dgm:bulletEnabled val="1"/>
        </dgm:presLayoutVars>
      </dgm:prSet>
      <dgm:spPr/>
    </dgm:pt>
    <dgm:pt modelId="{3C4E18B3-0160-446B-A5D1-25AABC2CA448}" type="pres">
      <dgm:prSet presAssocID="{802AD129-EDF7-4980-AB39-BE18FF44AC18}" presName="Name9" presStyleLbl="parChTrans1D2" presStyleIdx="1" presStyleCnt="3"/>
      <dgm:spPr/>
    </dgm:pt>
    <dgm:pt modelId="{FB2D9637-5D74-4C29-9C19-CC6C748BCC8B}" type="pres">
      <dgm:prSet presAssocID="{802AD129-EDF7-4980-AB39-BE18FF44AC18}" presName="connTx" presStyleLbl="parChTrans1D2" presStyleIdx="1" presStyleCnt="3"/>
      <dgm:spPr/>
    </dgm:pt>
    <dgm:pt modelId="{5FCA3E08-D0CC-4C53-9FDC-25C9B52A0C58}" type="pres">
      <dgm:prSet presAssocID="{F05BDB68-1E37-42CB-8E39-0DD0FCF48689}" presName="node" presStyleLbl="node1" presStyleIdx="1" presStyleCnt="3" custScaleX="107089" custScaleY="89789" custRadScaleRad="128736" custRadScaleInc="-38695">
        <dgm:presLayoutVars>
          <dgm:bulletEnabled val="1"/>
        </dgm:presLayoutVars>
      </dgm:prSet>
      <dgm:spPr/>
    </dgm:pt>
    <dgm:pt modelId="{278DCF8E-E02A-45E1-8D20-CCDDD6E08EDB}" type="pres">
      <dgm:prSet presAssocID="{B2C406A4-4D59-40CA-8AA3-2C28696D1302}" presName="Name9" presStyleLbl="parChTrans1D2" presStyleIdx="2" presStyleCnt="3"/>
      <dgm:spPr/>
    </dgm:pt>
    <dgm:pt modelId="{CE20D0E2-2FC9-400D-BFEC-85B8D3160AF6}" type="pres">
      <dgm:prSet presAssocID="{B2C406A4-4D59-40CA-8AA3-2C28696D1302}" presName="connTx" presStyleLbl="parChTrans1D2" presStyleIdx="2" presStyleCnt="3"/>
      <dgm:spPr/>
    </dgm:pt>
    <dgm:pt modelId="{DCF05133-8ADB-4A36-A9E4-51D30679A666}" type="pres">
      <dgm:prSet presAssocID="{A6DC472D-5887-4A79-8D35-B6C0A7F8C9ED}" presName="node" presStyleLbl="node1" presStyleIdx="2" presStyleCnt="3" custScaleX="101388" custScaleY="89789" custRadScaleRad="126708" custRadScaleInc="40389">
        <dgm:presLayoutVars>
          <dgm:bulletEnabled val="1"/>
        </dgm:presLayoutVars>
      </dgm:prSet>
      <dgm:spPr/>
    </dgm:pt>
  </dgm:ptLst>
  <dgm:cxnLst>
    <dgm:cxn modelId="{7CD72204-833E-4425-BE83-2A9DE5074FCC}" srcId="{E0823ED9-BB13-4C10-8A2A-FE58871E47B1}" destId="{432B4053-DB35-42F6-A58B-97CF5D18FF63}" srcOrd="0" destOrd="0" parTransId="{C6891755-7A3F-4D7B-BB89-ADD2E2AC14C1}" sibTransId="{F0041A8E-2736-4E95-A462-7E1E778B1709}"/>
    <dgm:cxn modelId="{6F70D514-CB6C-4BC4-B65F-946D58530BD1}" type="presOf" srcId="{F05BDB68-1E37-42CB-8E39-0DD0FCF48689}" destId="{5FCA3E08-D0CC-4C53-9FDC-25C9B52A0C58}" srcOrd="0" destOrd="0" presId="urn:microsoft.com/office/officeart/2005/8/layout/radial1"/>
    <dgm:cxn modelId="{01827620-6147-4A72-9748-42331E8D7B66}" srcId="{432B4053-DB35-42F6-A58B-97CF5D18FF63}" destId="{2C36DF51-A719-479C-9BC4-48773E6EFC05}" srcOrd="0" destOrd="0" parTransId="{A2245CD6-9CB8-458E-BEBD-5F82B84F30CA}" sibTransId="{E10C150E-F083-4D02-8967-7573E80848A9}"/>
    <dgm:cxn modelId="{545BED35-A3BA-41A1-A760-13ACFED544FE}" type="presOf" srcId="{A2245CD6-9CB8-458E-BEBD-5F82B84F30CA}" destId="{48640333-36C1-40C2-9777-72EB19EDA3DE}" srcOrd="0" destOrd="0" presId="urn:microsoft.com/office/officeart/2005/8/layout/radial1"/>
    <dgm:cxn modelId="{CB7B7037-90AB-4AFB-97AD-FA5CF14C9AF5}" type="presOf" srcId="{B2C406A4-4D59-40CA-8AA3-2C28696D1302}" destId="{278DCF8E-E02A-45E1-8D20-CCDDD6E08EDB}" srcOrd="0" destOrd="0" presId="urn:microsoft.com/office/officeart/2005/8/layout/radial1"/>
    <dgm:cxn modelId="{2981B33C-C324-4228-826A-DBB067976117}" type="presOf" srcId="{802AD129-EDF7-4980-AB39-BE18FF44AC18}" destId="{FB2D9637-5D74-4C29-9C19-CC6C748BCC8B}" srcOrd="1" destOrd="0" presId="urn:microsoft.com/office/officeart/2005/8/layout/radial1"/>
    <dgm:cxn modelId="{723DF76B-46D3-4FAB-88FB-083E7212D383}" type="presOf" srcId="{802AD129-EDF7-4980-AB39-BE18FF44AC18}" destId="{3C4E18B3-0160-446B-A5D1-25AABC2CA448}" srcOrd="0" destOrd="0" presId="urn:microsoft.com/office/officeart/2005/8/layout/radial1"/>
    <dgm:cxn modelId="{6BEC1287-0379-4159-ABDF-F9A252EAC3D7}" type="presOf" srcId="{A2245CD6-9CB8-458E-BEBD-5F82B84F30CA}" destId="{B23B095E-B7BF-4EC6-88EA-EDCB91109768}" srcOrd="1" destOrd="0" presId="urn:microsoft.com/office/officeart/2005/8/layout/radial1"/>
    <dgm:cxn modelId="{761C2A97-3D21-43FD-9119-50DB9CCB135D}" type="presOf" srcId="{432B4053-DB35-42F6-A58B-97CF5D18FF63}" destId="{F98F0BFC-C528-42F2-8584-5C336ACBF73E}" srcOrd="0" destOrd="0" presId="urn:microsoft.com/office/officeart/2005/8/layout/radial1"/>
    <dgm:cxn modelId="{701B9CA0-F80F-41C3-9082-1F11F4713089}" type="presOf" srcId="{A6DC472D-5887-4A79-8D35-B6C0A7F8C9ED}" destId="{DCF05133-8ADB-4A36-A9E4-51D30679A666}" srcOrd="0" destOrd="0" presId="urn:microsoft.com/office/officeart/2005/8/layout/radial1"/>
    <dgm:cxn modelId="{F613E7A8-1754-4F28-A43E-A13FFDF52D81}" type="presOf" srcId="{E0823ED9-BB13-4C10-8A2A-FE58871E47B1}" destId="{5F141CD9-31B4-4A31-B253-F2106F8CC61A}" srcOrd="0" destOrd="0" presId="urn:microsoft.com/office/officeart/2005/8/layout/radial1"/>
    <dgm:cxn modelId="{2A1A29AF-84C9-47A8-B454-48E5960B51CE}" srcId="{432B4053-DB35-42F6-A58B-97CF5D18FF63}" destId="{A6DC472D-5887-4A79-8D35-B6C0A7F8C9ED}" srcOrd="2" destOrd="0" parTransId="{B2C406A4-4D59-40CA-8AA3-2C28696D1302}" sibTransId="{4C251E49-1DCD-402D-8E0C-40EC11B4D552}"/>
    <dgm:cxn modelId="{3EBDA8CC-FE8B-4A73-8AFA-547454611011}" srcId="{432B4053-DB35-42F6-A58B-97CF5D18FF63}" destId="{F05BDB68-1E37-42CB-8E39-0DD0FCF48689}" srcOrd="1" destOrd="0" parTransId="{802AD129-EDF7-4980-AB39-BE18FF44AC18}" sibTransId="{877400F2-AA33-48D8-BD6A-814608253E71}"/>
    <dgm:cxn modelId="{A304F2DE-A6B9-4EB6-9CDF-C9FC56691113}" type="presOf" srcId="{2C36DF51-A719-479C-9BC4-48773E6EFC05}" destId="{D4CFDE41-F033-46C6-AF61-3ACD5DD0E0FF}" srcOrd="0" destOrd="0" presId="urn:microsoft.com/office/officeart/2005/8/layout/radial1"/>
    <dgm:cxn modelId="{60A70EF8-DB56-48CA-BCE9-EE282909510B}" type="presOf" srcId="{B2C406A4-4D59-40CA-8AA3-2C28696D1302}" destId="{CE20D0E2-2FC9-400D-BFEC-85B8D3160AF6}" srcOrd="1" destOrd="0" presId="urn:microsoft.com/office/officeart/2005/8/layout/radial1"/>
    <dgm:cxn modelId="{B61CC54C-DEEE-490E-9957-220794882072}" type="presParOf" srcId="{5F141CD9-31B4-4A31-B253-F2106F8CC61A}" destId="{F98F0BFC-C528-42F2-8584-5C336ACBF73E}" srcOrd="0" destOrd="0" presId="urn:microsoft.com/office/officeart/2005/8/layout/radial1"/>
    <dgm:cxn modelId="{8454D6B5-B06E-4663-BE4F-C0E54CFFB8BD}" type="presParOf" srcId="{5F141CD9-31B4-4A31-B253-F2106F8CC61A}" destId="{48640333-36C1-40C2-9777-72EB19EDA3DE}" srcOrd="1" destOrd="0" presId="urn:microsoft.com/office/officeart/2005/8/layout/radial1"/>
    <dgm:cxn modelId="{388798C2-4882-4A06-A32C-85F3D06329C9}" type="presParOf" srcId="{48640333-36C1-40C2-9777-72EB19EDA3DE}" destId="{B23B095E-B7BF-4EC6-88EA-EDCB91109768}" srcOrd="0" destOrd="0" presId="urn:microsoft.com/office/officeart/2005/8/layout/radial1"/>
    <dgm:cxn modelId="{1D902B93-B333-49C9-B6CB-472B579BA7CC}" type="presParOf" srcId="{5F141CD9-31B4-4A31-B253-F2106F8CC61A}" destId="{D4CFDE41-F033-46C6-AF61-3ACD5DD0E0FF}" srcOrd="2" destOrd="0" presId="urn:microsoft.com/office/officeart/2005/8/layout/radial1"/>
    <dgm:cxn modelId="{7A9F7071-8EC1-4397-9F97-3EAD00B466BD}" type="presParOf" srcId="{5F141CD9-31B4-4A31-B253-F2106F8CC61A}" destId="{3C4E18B3-0160-446B-A5D1-25AABC2CA448}" srcOrd="3" destOrd="0" presId="urn:microsoft.com/office/officeart/2005/8/layout/radial1"/>
    <dgm:cxn modelId="{342E8E47-AA5C-4F11-ADE5-3BB0A163A31C}" type="presParOf" srcId="{3C4E18B3-0160-446B-A5D1-25AABC2CA448}" destId="{FB2D9637-5D74-4C29-9C19-CC6C748BCC8B}" srcOrd="0" destOrd="0" presId="urn:microsoft.com/office/officeart/2005/8/layout/radial1"/>
    <dgm:cxn modelId="{E3D4579C-33BF-4BA0-A54B-8279D52507D6}" type="presParOf" srcId="{5F141CD9-31B4-4A31-B253-F2106F8CC61A}" destId="{5FCA3E08-D0CC-4C53-9FDC-25C9B52A0C58}" srcOrd="4" destOrd="0" presId="urn:microsoft.com/office/officeart/2005/8/layout/radial1"/>
    <dgm:cxn modelId="{075933F8-F8B2-4225-BAD2-D25AC12795A6}" type="presParOf" srcId="{5F141CD9-31B4-4A31-B253-F2106F8CC61A}" destId="{278DCF8E-E02A-45E1-8D20-CCDDD6E08EDB}" srcOrd="5" destOrd="0" presId="urn:microsoft.com/office/officeart/2005/8/layout/radial1"/>
    <dgm:cxn modelId="{92FAF055-A0E7-4E28-B284-5D8A3D5F2ACD}" type="presParOf" srcId="{278DCF8E-E02A-45E1-8D20-CCDDD6E08EDB}" destId="{CE20D0E2-2FC9-400D-BFEC-85B8D3160AF6}" srcOrd="0" destOrd="0" presId="urn:microsoft.com/office/officeart/2005/8/layout/radial1"/>
    <dgm:cxn modelId="{6B672E63-B1DD-41E1-965E-2C283157276E}" type="presParOf" srcId="{5F141CD9-31B4-4A31-B253-F2106F8CC61A}" destId="{DCF05133-8ADB-4A36-A9E4-51D30679A666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8F0BFC-C528-42F2-8584-5C336ACBF73E}">
      <dsp:nvSpPr>
        <dsp:cNvPr id="0" name=""/>
        <dsp:cNvSpPr/>
      </dsp:nvSpPr>
      <dsp:spPr>
        <a:xfrm>
          <a:off x="3456210" y="2088235"/>
          <a:ext cx="3273249" cy="2394451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 dirty="0"/>
            <a:t>Forventninger til gymnasieeleven</a:t>
          </a:r>
        </a:p>
      </dsp:txBody>
      <dsp:txXfrm>
        <a:off x="3935566" y="2438894"/>
        <a:ext cx="2314537" cy="1693133"/>
      </dsp:txXfrm>
    </dsp:sp>
    <dsp:sp modelId="{1C8CE245-0E41-499A-B9BA-2079E99C9574}">
      <dsp:nvSpPr>
        <dsp:cNvPr id="0" name=""/>
        <dsp:cNvSpPr/>
      </dsp:nvSpPr>
      <dsp:spPr>
        <a:xfrm rot="16215377">
          <a:off x="4965784" y="1939158"/>
          <a:ext cx="266001" cy="32167"/>
        </a:xfrm>
        <a:custGeom>
          <a:avLst/>
          <a:gdLst/>
          <a:ahLst/>
          <a:cxnLst/>
          <a:rect l="0" t="0" r="0" b="0"/>
          <a:pathLst>
            <a:path>
              <a:moveTo>
                <a:pt x="0" y="16083"/>
              </a:moveTo>
              <a:lnTo>
                <a:pt x="266001" y="1608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092135" y="1948592"/>
        <a:ext cx="13300" cy="13300"/>
      </dsp:txXfrm>
    </dsp:sp>
    <dsp:sp modelId="{190107E5-E7D5-467B-B58D-F96D4372424A}">
      <dsp:nvSpPr>
        <dsp:cNvPr id="0" name=""/>
        <dsp:cNvSpPr/>
      </dsp:nvSpPr>
      <dsp:spPr>
        <a:xfrm>
          <a:off x="3857448" y="0"/>
          <a:ext cx="2492015" cy="1822247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Tilstedeværelse &amp; studieaktivitet </a:t>
          </a:r>
        </a:p>
      </dsp:txBody>
      <dsp:txXfrm>
        <a:off x="4222395" y="266862"/>
        <a:ext cx="1762121" cy="1288523"/>
      </dsp:txXfrm>
    </dsp:sp>
    <dsp:sp modelId="{31EEC608-2A0F-4576-8019-7740E5E1E0BA}">
      <dsp:nvSpPr>
        <dsp:cNvPr id="0" name=""/>
        <dsp:cNvSpPr/>
      </dsp:nvSpPr>
      <dsp:spPr>
        <a:xfrm>
          <a:off x="6729459" y="3269377"/>
          <a:ext cx="410070" cy="32167"/>
        </a:xfrm>
        <a:custGeom>
          <a:avLst/>
          <a:gdLst/>
          <a:ahLst/>
          <a:cxnLst/>
          <a:rect l="0" t="0" r="0" b="0"/>
          <a:pathLst>
            <a:path>
              <a:moveTo>
                <a:pt x="0" y="16083"/>
              </a:moveTo>
              <a:lnTo>
                <a:pt x="410070" y="1608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6924243" y="3275209"/>
        <a:ext cx="20503" cy="20503"/>
      </dsp:txXfrm>
    </dsp:sp>
    <dsp:sp modelId="{EE7E4577-0FD5-40F3-B78A-A8174AC186E0}">
      <dsp:nvSpPr>
        <dsp:cNvPr id="0" name=""/>
        <dsp:cNvSpPr/>
      </dsp:nvSpPr>
      <dsp:spPr>
        <a:xfrm>
          <a:off x="7139530" y="2374337"/>
          <a:ext cx="2410360" cy="1822247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 dirty="0"/>
            <a:t>Planlægning &amp; struktur </a:t>
          </a:r>
        </a:p>
      </dsp:txBody>
      <dsp:txXfrm>
        <a:off x="7492519" y="2641199"/>
        <a:ext cx="1704382" cy="1288523"/>
      </dsp:txXfrm>
    </dsp:sp>
    <dsp:sp modelId="{48640333-36C1-40C2-9777-72EB19EDA3DE}">
      <dsp:nvSpPr>
        <dsp:cNvPr id="0" name=""/>
        <dsp:cNvSpPr/>
      </dsp:nvSpPr>
      <dsp:spPr>
        <a:xfrm rot="5400000">
          <a:off x="4959841" y="4599596"/>
          <a:ext cx="265987" cy="32167"/>
        </a:xfrm>
        <a:custGeom>
          <a:avLst/>
          <a:gdLst/>
          <a:ahLst/>
          <a:cxnLst/>
          <a:rect l="0" t="0" r="0" b="0"/>
          <a:pathLst>
            <a:path>
              <a:moveTo>
                <a:pt x="0" y="16083"/>
              </a:moveTo>
              <a:lnTo>
                <a:pt x="265987" y="1608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086185" y="4609030"/>
        <a:ext cx="13299" cy="13299"/>
      </dsp:txXfrm>
    </dsp:sp>
    <dsp:sp modelId="{D4CFDE41-F033-46C6-AF61-3ACD5DD0E0FF}">
      <dsp:nvSpPr>
        <dsp:cNvPr id="0" name=""/>
        <dsp:cNvSpPr/>
      </dsp:nvSpPr>
      <dsp:spPr>
        <a:xfrm>
          <a:off x="3950085" y="4748674"/>
          <a:ext cx="2285499" cy="1822247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Eksamen, test &amp;  fremlæggelser </a:t>
          </a:r>
        </a:p>
      </dsp:txBody>
      <dsp:txXfrm>
        <a:off x="4284789" y="5015536"/>
        <a:ext cx="1616091" cy="1288523"/>
      </dsp:txXfrm>
    </dsp:sp>
    <dsp:sp modelId="{25397E3D-BBB1-4628-98B4-4B02FEF9F691}">
      <dsp:nvSpPr>
        <dsp:cNvPr id="0" name=""/>
        <dsp:cNvSpPr/>
      </dsp:nvSpPr>
      <dsp:spPr>
        <a:xfrm rot="10821816">
          <a:off x="2935820" y="3257339"/>
          <a:ext cx="520457" cy="32167"/>
        </a:xfrm>
        <a:custGeom>
          <a:avLst/>
          <a:gdLst/>
          <a:ahLst/>
          <a:cxnLst/>
          <a:rect l="0" t="0" r="0" b="0"/>
          <a:pathLst>
            <a:path>
              <a:moveTo>
                <a:pt x="0" y="16083"/>
              </a:moveTo>
              <a:lnTo>
                <a:pt x="520457" y="1608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3183037" y="3260412"/>
        <a:ext cx="26022" cy="26022"/>
      </dsp:txXfrm>
    </dsp:sp>
    <dsp:sp modelId="{98660C6B-AFE0-4E42-A28D-FBEE176AEF4D}">
      <dsp:nvSpPr>
        <dsp:cNvPr id="0" name=""/>
        <dsp:cNvSpPr/>
      </dsp:nvSpPr>
      <dsp:spPr>
        <a:xfrm>
          <a:off x="547409" y="2353070"/>
          <a:ext cx="2388456" cy="1822247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Bidrage til </a:t>
          </a:r>
          <a:r>
            <a:rPr lang="da-DK" sz="18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fællesskabet</a:t>
          </a:r>
        </a:p>
      </dsp:txBody>
      <dsp:txXfrm>
        <a:off x="897190" y="2619932"/>
        <a:ext cx="1688894" cy="12885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8F0BFC-C528-42F2-8584-5C336ACBF73E}">
      <dsp:nvSpPr>
        <dsp:cNvPr id="0" name=""/>
        <dsp:cNvSpPr/>
      </dsp:nvSpPr>
      <dsp:spPr>
        <a:xfrm>
          <a:off x="3598113" y="2317008"/>
          <a:ext cx="3059385" cy="2171203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 dirty="0"/>
            <a:t>Forældrerollen</a:t>
          </a:r>
        </a:p>
      </dsp:txBody>
      <dsp:txXfrm>
        <a:off x="4046150" y="2634973"/>
        <a:ext cx="2163311" cy="1535273"/>
      </dsp:txXfrm>
    </dsp:sp>
    <dsp:sp modelId="{48640333-36C1-40C2-9777-72EB19EDA3DE}">
      <dsp:nvSpPr>
        <dsp:cNvPr id="0" name=""/>
        <dsp:cNvSpPr/>
      </dsp:nvSpPr>
      <dsp:spPr>
        <a:xfrm rot="16214154">
          <a:off x="4876236" y="2040427"/>
          <a:ext cx="514194" cy="38980"/>
        </a:xfrm>
        <a:custGeom>
          <a:avLst/>
          <a:gdLst/>
          <a:ahLst/>
          <a:cxnLst/>
          <a:rect l="0" t="0" r="0" b="0"/>
          <a:pathLst>
            <a:path>
              <a:moveTo>
                <a:pt x="0" y="19490"/>
              </a:moveTo>
              <a:lnTo>
                <a:pt x="514194" y="1949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120479" y="2047062"/>
        <a:ext cx="25709" cy="25709"/>
      </dsp:txXfrm>
    </dsp:sp>
    <dsp:sp modelId="{D4CFDE41-F033-46C6-AF61-3ACD5DD0E0FF}">
      <dsp:nvSpPr>
        <dsp:cNvPr id="0" name=""/>
        <dsp:cNvSpPr/>
      </dsp:nvSpPr>
      <dsp:spPr>
        <a:xfrm>
          <a:off x="3830918" y="73494"/>
          <a:ext cx="2614068" cy="1729331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Kommunikation</a:t>
          </a:r>
        </a:p>
      </dsp:txBody>
      <dsp:txXfrm>
        <a:off x="4213739" y="326749"/>
        <a:ext cx="1848426" cy="1222821"/>
      </dsp:txXfrm>
    </dsp:sp>
    <dsp:sp modelId="{3C4E18B3-0160-446B-A5D1-25AABC2CA448}">
      <dsp:nvSpPr>
        <dsp:cNvPr id="0" name=""/>
        <dsp:cNvSpPr/>
      </dsp:nvSpPr>
      <dsp:spPr>
        <a:xfrm rot="906215">
          <a:off x="6538635" y="3912046"/>
          <a:ext cx="1097948" cy="38980"/>
        </a:xfrm>
        <a:custGeom>
          <a:avLst/>
          <a:gdLst/>
          <a:ahLst/>
          <a:cxnLst/>
          <a:rect l="0" t="0" r="0" b="0"/>
          <a:pathLst>
            <a:path>
              <a:moveTo>
                <a:pt x="0" y="19490"/>
              </a:moveTo>
              <a:lnTo>
                <a:pt x="1097948" y="1949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7060160" y="3904088"/>
        <a:ext cx="54897" cy="54897"/>
      </dsp:txXfrm>
    </dsp:sp>
    <dsp:sp modelId="{5FCA3E08-D0CC-4C53-9FDC-25C9B52A0C58}">
      <dsp:nvSpPr>
        <dsp:cNvPr id="0" name=""/>
        <dsp:cNvSpPr/>
      </dsp:nvSpPr>
      <dsp:spPr>
        <a:xfrm>
          <a:off x="7560751" y="3386995"/>
          <a:ext cx="2364680" cy="1982671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Støtte</a:t>
          </a:r>
        </a:p>
      </dsp:txBody>
      <dsp:txXfrm>
        <a:off x="7907050" y="3677350"/>
        <a:ext cx="1672082" cy="1401961"/>
      </dsp:txXfrm>
    </dsp:sp>
    <dsp:sp modelId="{278DCF8E-E02A-45E1-8D20-CCDDD6E08EDB}">
      <dsp:nvSpPr>
        <dsp:cNvPr id="0" name=""/>
        <dsp:cNvSpPr/>
      </dsp:nvSpPr>
      <dsp:spPr>
        <a:xfrm rot="9972772">
          <a:off x="2502951" y="3880433"/>
          <a:ext cx="1196377" cy="38980"/>
        </a:xfrm>
        <a:custGeom>
          <a:avLst/>
          <a:gdLst/>
          <a:ahLst/>
          <a:cxnLst/>
          <a:rect l="0" t="0" r="0" b="0"/>
          <a:pathLst>
            <a:path>
              <a:moveTo>
                <a:pt x="0" y="19490"/>
              </a:moveTo>
              <a:lnTo>
                <a:pt x="1196377" y="1949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3071231" y="3870014"/>
        <a:ext cx="59818" cy="59818"/>
      </dsp:txXfrm>
    </dsp:sp>
    <dsp:sp modelId="{DCF05133-8ADB-4A36-A9E4-51D30679A666}">
      <dsp:nvSpPr>
        <dsp:cNvPr id="0" name=""/>
        <dsp:cNvSpPr/>
      </dsp:nvSpPr>
      <dsp:spPr>
        <a:xfrm>
          <a:off x="322037" y="3315855"/>
          <a:ext cx="2238794" cy="1982671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Nysgerrig</a:t>
          </a:r>
        </a:p>
      </dsp:txBody>
      <dsp:txXfrm>
        <a:off x="649901" y="3606210"/>
        <a:ext cx="1583066" cy="14019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E6DD5598-76D2-4A21-95DB-FABE323C8E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DBD9120-DAC0-4155-8938-C258DC2A55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4BCC3-DE87-4D2D-ADEF-21A6CA0D4FBC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DEAECE8-9C5A-42CF-9BA3-593C433E81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93D9BD9-5A37-4626-B060-91DF2B8F6D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5B7CD-753A-42DC-B93C-6D2683CE408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21890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416CC-C6C2-4238-B558-A2E0B8C91C02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21129-C2BB-4034-B383-E3B01146855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4763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40A61-0FA3-4E71-AA4D-CBA0A46BFB68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625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Her er studievejledningen + mentor</a:t>
            </a:r>
          </a:p>
          <a:p>
            <a:r>
              <a:rPr lang="da-DK" dirty="0"/>
              <a:t>Her er holdet og Karen!</a:t>
            </a:r>
          </a:p>
          <a:p>
            <a:r>
              <a:rPr lang="da-DK" dirty="0"/>
              <a:t>Alle klasser har en fast KL en fast SV i grundforløb – skift og nye i Studieretning.</a:t>
            </a:r>
          </a:p>
          <a:p>
            <a:endParaRPr lang="da-DK" dirty="0"/>
          </a:p>
          <a:p>
            <a:r>
              <a:rPr lang="da-DK" dirty="0"/>
              <a:t>Studievejledning – vejleder ikke i videre studier efter gymnasiet, men er i stedet elevvejledere – støtter eleverne så de bedst muligt kommer gennem gymnasiet og får en eksamen.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40A61-0FA3-4E71-AA4D-CBA0A46BFB68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5866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Kommunikation</a:t>
            </a:r>
          </a:p>
          <a:p>
            <a:pPr marL="171450" indent="-171450">
              <a:buFontTx/>
              <a:buChar char="-"/>
            </a:pPr>
            <a:r>
              <a:rPr lang="da-DK" b="0" dirty="0"/>
              <a:t>Aula, Viggo mv. er ude, dvs. i hører mindre fra os i hverdagen. </a:t>
            </a:r>
          </a:p>
          <a:p>
            <a:pPr marL="171450" indent="-171450">
              <a:buFontTx/>
              <a:buChar char="-"/>
            </a:pPr>
            <a:r>
              <a:rPr lang="da-DK" b="0" dirty="0"/>
              <a:t>Vi skal nok række ud efter behov </a:t>
            </a:r>
          </a:p>
          <a:p>
            <a:pPr marL="171450" indent="-171450">
              <a:buFontTx/>
              <a:buChar char="-"/>
            </a:pPr>
            <a:r>
              <a:rPr lang="da-DK" b="0" dirty="0"/>
              <a:t>18 år </a:t>
            </a:r>
          </a:p>
          <a:p>
            <a:pPr marL="171450" indent="-171450">
              <a:buFontTx/>
              <a:buChar char="-"/>
            </a:pPr>
            <a:r>
              <a:rPr lang="da-DK" b="0" dirty="0"/>
              <a:t>MEN: I må naturligvis også gerne give lyd, hvis i ser/opdager noget vi ikke gør</a:t>
            </a:r>
          </a:p>
          <a:p>
            <a:r>
              <a:rPr lang="da-DK" b="1" dirty="0"/>
              <a:t>Støtte</a:t>
            </a:r>
            <a:r>
              <a:rPr lang="da-DK" dirty="0"/>
              <a:t>: </a:t>
            </a:r>
          </a:p>
          <a:p>
            <a:pPr marL="171450" indent="-171450">
              <a:buFontTx/>
              <a:buChar char="-"/>
            </a:pPr>
            <a:r>
              <a:rPr lang="da-DK" dirty="0"/>
              <a:t>Fagligt, socialt, heppekor, prioriteringer og gode råd og vejledning </a:t>
            </a:r>
          </a:p>
          <a:p>
            <a:pPr marL="0" indent="0">
              <a:buFontTx/>
              <a:buNone/>
            </a:pPr>
            <a:endParaRPr lang="da-DK" dirty="0"/>
          </a:p>
          <a:p>
            <a:r>
              <a:rPr lang="da-DK" b="1" dirty="0"/>
              <a:t>Nysgerrig: </a:t>
            </a:r>
          </a:p>
          <a:p>
            <a:r>
              <a:rPr lang="da-DK" dirty="0"/>
              <a:t>- Spørg ind, kig med over skulderen på studie+ (skema, afleveringer, lektier, fravær, aktivitetskalender og mm.)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A3EB0-E2B3-4BDA-B928-80B986CCF6EE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5017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Tag et visitkort!</a:t>
            </a:r>
          </a:p>
          <a:p>
            <a:endParaRPr lang="da-DK" dirty="0"/>
          </a:p>
          <a:p>
            <a:r>
              <a:rPr lang="da-DK" sz="1200" dirty="0"/>
              <a:t>Derfor: </a:t>
            </a:r>
            <a:r>
              <a:rPr lang="da-DK" sz="1200" b="1" dirty="0"/>
              <a:t>QR-koder</a:t>
            </a:r>
            <a:r>
              <a:rPr lang="da-DK" sz="1200" dirty="0"/>
              <a:t> tilgængelige på væggene i dag – som guider videre til et kort spørgeskema. Herefter kan vi få inviteret til potentielle møder, kontakte jer pr. telefon eller informere vores læsevejledere mv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40A61-0FA3-4E71-AA4D-CBA0A46BFB68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7019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40E383C-43A9-4434-B96B-B50E4A271E44}" type="datetimeFigureOut">
              <a:rPr lang="da-DK" smtClean="0"/>
              <a:pPr/>
              <a:t>03-06-2026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7092E74-212E-46A8-97D0-F49779655D05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12F676D-DA24-4E57-A770-71B13BDA6C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056" y="5384260"/>
            <a:ext cx="114392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579C-A534-40A0-B0C5-058D210130F3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03-06-2026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10723-EACA-416A-985A-1A3D1C4C5CB5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54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579C-A534-40A0-B0C5-058D210130F3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03-06-2026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10723-EACA-416A-985A-1A3D1C4C5CB5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413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579C-A534-40A0-B0C5-058D210130F3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03-06-2026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10723-EACA-416A-985A-1A3D1C4C5CB5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404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579C-A534-40A0-B0C5-058D210130F3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03-06-2026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10723-EACA-416A-985A-1A3D1C4C5CB5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77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579C-A534-40A0-B0C5-058D210130F3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03-06-2026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10723-EACA-416A-985A-1A3D1C4C5CB5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27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579C-A534-40A0-B0C5-058D210130F3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03-06-2026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10723-EACA-416A-985A-1A3D1C4C5CB5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29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579C-A534-40A0-B0C5-058D210130F3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03-06-2026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10723-EACA-416A-985A-1A3D1C4C5CB5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500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579C-A534-40A0-B0C5-058D210130F3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03-06-2026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10723-EACA-416A-985A-1A3D1C4C5CB5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61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579C-A534-40A0-B0C5-058D210130F3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03-06-2026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10723-EACA-416A-985A-1A3D1C4C5CB5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98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579C-A534-40A0-B0C5-058D210130F3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03-06-2026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10723-EACA-416A-985A-1A3D1C4C5CB5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647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579C02E-6B09-42B7-AF4E-87CF0559A6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056" y="5384260"/>
            <a:ext cx="114392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492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40E383C-43A9-4434-B96B-B50E4A271E44}" type="datetimeFigureOut">
              <a:rPr lang="da-DK" smtClean="0"/>
              <a:pPr/>
              <a:t>03-06-2026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7092E74-212E-46A8-97D0-F49779655D0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1366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576751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89278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84560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9194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548289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17494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7438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7738-1872-4973-8521-B7AD3287428B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9FE-FB90-4740-9DB3-19C8E312D1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7628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7738-1872-4973-8521-B7AD3287428B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9FE-FB90-4740-9DB3-19C8E312D1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3511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9C53166-46A1-4320-9011-D26CE25BB3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056" y="5384260"/>
            <a:ext cx="114392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81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7738-1872-4973-8521-B7AD3287428B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9FE-FB90-4740-9DB3-19C8E312D1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2136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7738-1872-4973-8521-B7AD3287428B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9FE-FB90-4740-9DB3-19C8E312D1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05756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7738-1872-4973-8521-B7AD3287428B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9FE-FB90-4740-9DB3-19C8E312D1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8734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7738-1872-4973-8521-B7AD3287428B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9FE-FB90-4740-9DB3-19C8E312D1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215934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7738-1872-4973-8521-B7AD3287428B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9FE-FB90-4740-9DB3-19C8E312D1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86167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7738-1872-4973-8521-B7AD3287428B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9FE-FB90-4740-9DB3-19C8E312D1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85594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7738-1872-4973-8521-B7AD3287428B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9FE-FB90-4740-9DB3-19C8E312D1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21388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7738-1872-4973-8521-B7AD3287428B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9FE-FB90-4740-9DB3-19C8E312D1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91276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7738-1872-4973-8521-B7AD3287428B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9FE-FB90-4740-9DB3-19C8E312D1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5446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3354F1E-E84B-4EEB-8DFE-FE5D6FE652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056" y="5384260"/>
            <a:ext cx="114392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47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F182CAB-1B1B-40C2-92BF-6C0FE525AA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056" y="5384260"/>
            <a:ext cx="114392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70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F26E3E9A-23C6-4C44-9014-502E6BCD08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056" y="5384260"/>
            <a:ext cx="114392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09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80535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9812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579C-A534-40A0-B0C5-058D210130F3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03-06-2026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10723-EACA-416A-985A-1A3D1C4C5CB5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1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5233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040E383C-43A9-4434-B96B-B50E4A271E44}" type="datetimeFigureOut">
              <a:rPr lang="da-DK" smtClean="0"/>
              <a:pPr/>
              <a:t>03-06-2026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5233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9159440" y="65233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7092E74-212E-46A8-97D0-F49779655D0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221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00066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rgbClr val="000066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66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0066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66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000066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3579C-A534-40A0-B0C5-058D210130F3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03-06-2026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10723-EACA-416A-985A-1A3D1C4C5CB5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0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318" y="5343885"/>
            <a:ext cx="2933700" cy="1362075"/>
          </a:xfrm>
          <a:prstGeom prst="rect">
            <a:avLst/>
          </a:prstGeom>
        </p:spPr>
      </p:pic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5233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040E383C-43A9-4434-B96B-B50E4A271E44}" type="datetimeFigureOut">
              <a:rPr lang="da-DK" smtClean="0"/>
              <a:pPr/>
              <a:t>03-06-2026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5233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9159440" y="65233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7092E74-212E-46A8-97D0-F49779655D0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750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00066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rgbClr val="000066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66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0066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66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000066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E7738-1872-4973-8521-B7AD3287428B}" type="datetimeFigureOut">
              <a:rPr lang="da-DK" smtClean="0"/>
              <a:t>03-06-2026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379FE-FB90-4740-9DB3-19C8E312D151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Rektangel 8"/>
          <p:cNvSpPr/>
          <p:nvPr userDrawn="1"/>
        </p:nvSpPr>
        <p:spPr>
          <a:xfrm>
            <a:off x="817180" y="5689865"/>
            <a:ext cx="2880000" cy="1031609"/>
          </a:xfrm>
          <a:prstGeom prst="rect">
            <a:avLst/>
          </a:prstGeom>
          <a:blipFill>
            <a:blip r:embed="rId13"/>
            <a:stretch>
              <a:fillRect l="-25138" t="-68478" r="-24834" b="-6556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968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ailto:mdir@college360.dk" TargetMode="External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hyperlink" Target="mailto:bwe@college360.dk" TargetMode="External"/><Relationship Id="rId12" Type="http://schemas.openxmlformats.org/officeDocument/2006/relationships/hyperlink" Target="mailto:kr@college360.d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mc@college360.dk" TargetMode="External"/><Relationship Id="rId11" Type="http://schemas.openxmlformats.org/officeDocument/2006/relationships/image" Target="../media/image23.jpeg"/><Relationship Id="rId5" Type="http://schemas.openxmlformats.org/officeDocument/2006/relationships/image" Target="../media/image21.png"/><Relationship Id="rId10" Type="http://schemas.openxmlformats.org/officeDocument/2006/relationships/image" Target="../media/image22.jpeg"/><Relationship Id="rId4" Type="http://schemas.openxmlformats.org/officeDocument/2006/relationships/image" Target="../media/image20.png"/><Relationship Id="rId9" Type="http://schemas.openxmlformats.org/officeDocument/2006/relationships/hyperlink" Target="mailto:jsk@college360.d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llege360.dk/bliv-elev/hhx/info-om-uddannelsen/foraeldreinformation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331843"/>
            <a:ext cx="12284765" cy="81898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80160" y="1981201"/>
            <a:ext cx="9316720" cy="4043679"/>
          </a:xfrm>
          <a:solidFill>
            <a:schemeClr val="tx2">
              <a:lumMod val="50000"/>
              <a:alpha val="53000"/>
            </a:schemeClr>
          </a:solidFill>
        </p:spPr>
        <p:txBody>
          <a:bodyPr>
            <a:normAutofit fontScale="90000"/>
          </a:bodyPr>
          <a:lstStyle/>
          <a:p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r>
              <a:rPr lang="da-DK" sz="9600" dirty="0">
                <a:solidFill>
                  <a:schemeClr val="bg1">
                    <a:lumMod val="95000"/>
                  </a:schemeClr>
                </a:solidFill>
              </a:rPr>
              <a:t>HHX</a:t>
            </a:r>
            <a:br>
              <a:rPr lang="da-DK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da-DK" sz="8000" b="1" dirty="0">
                <a:solidFill>
                  <a:schemeClr val="bg1">
                    <a:lumMod val="95000"/>
                  </a:schemeClr>
                </a:solidFill>
              </a:rPr>
              <a:t>Handelsgymnasiet</a:t>
            </a:r>
            <a:br>
              <a:rPr lang="da-DK" sz="80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da-DK" sz="8000" b="1" dirty="0">
                <a:solidFill>
                  <a:schemeClr val="bg1">
                    <a:lumMod val="95000"/>
                  </a:schemeClr>
                </a:solidFill>
              </a:rPr>
              <a:t>Silkeborg</a:t>
            </a:r>
            <a:br>
              <a:rPr lang="da-DK" sz="8000" b="1" dirty="0">
                <a:solidFill>
                  <a:schemeClr val="bg1">
                    <a:lumMod val="95000"/>
                  </a:schemeClr>
                </a:solidFill>
              </a:rPr>
            </a:br>
            <a:endParaRPr lang="da-DK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290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2390CEA-E80C-E385-9DE1-4559CAED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7267"/>
          </a:xfrm>
        </p:spPr>
        <p:txBody>
          <a:bodyPr/>
          <a:lstStyle/>
          <a:p>
            <a:pPr algn="ctr"/>
            <a:r>
              <a:rPr lang="en-US" dirty="0" err="1"/>
              <a:t>Studiekompas</a:t>
            </a:r>
            <a:endParaRPr lang="en-US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BD033C1-EA49-AEF2-DF5E-D650766D0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42" y="877076"/>
            <a:ext cx="10515600" cy="4497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8562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795" y="2382156"/>
            <a:ext cx="2677886" cy="3152995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727363" y="354895"/>
            <a:ext cx="11016146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1600" dirty="0">
              <a:solidFill>
                <a:schemeClr val="accent4"/>
              </a:solidFill>
            </a:endParaRPr>
          </a:p>
          <a:p>
            <a:r>
              <a:rPr lang="da-DK" dirty="0">
                <a:solidFill>
                  <a:schemeClr val="accent4"/>
                </a:solidFill>
              </a:rPr>
              <a:t> </a:t>
            </a:r>
            <a:endParaRPr lang="da-DK" sz="2000" dirty="0">
              <a:solidFill>
                <a:schemeClr val="accent4"/>
              </a:solidFill>
            </a:endParaRPr>
          </a:p>
          <a:p>
            <a:endParaRPr lang="da-DK" sz="2000" b="1" dirty="0">
              <a:solidFill>
                <a:srgbClr val="FF0000"/>
              </a:solidFill>
            </a:endParaRPr>
          </a:p>
          <a:p>
            <a:endParaRPr lang="da-DK" sz="2000" b="1" dirty="0">
              <a:solidFill>
                <a:srgbClr val="FF0000"/>
              </a:solidFill>
            </a:endParaRPr>
          </a:p>
          <a:p>
            <a:endParaRPr lang="da-DK" sz="2000" b="1" dirty="0">
              <a:solidFill>
                <a:srgbClr val="FF0000"/>
              </a:solidFill>
            </a:endParaRPr>
          </a:p>
          <a:p>
            <a:endParaRPr lang="da-DK" sz="2000" b="1" dirty="0">
              <a:solidFill>
                <a:srgbClr val="FF0000"/>
              </a:solidFill>
            </a:endParaRPr>
          </a:p>
          <a:p>
            <a:r>
              <a:rPr lang="da-DK" sz="3200" b="1" u="sng" dirty="0">
                <a:solidFill>
                  <a:srgbClr val="000066"/>
                </a:solidFill>
              </a:rPr>
              <a:t>Studieture / undervisning ud af huset</a:t>
            </a:r>
          </a:p>
          <a:p>
            <a:endParaRPr lang="da-DK" sz="3200" b="1" u="sng" dirty="0">
              <a:solidFill>
                <a:srgbClr val="000066"/>
              </a:solidFill>
            </a:endParaRPr>
          </a:p>
          <a:p>
            <a:pPr marL="342900" indent="-342900">
              <a:buAutoNum type="arabicPeriod"/>
            </a:pPr>
            <a:r>
              <a:rPr lang="da-DK" sz="2000" dirty="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år: ryste-sammen-tur til København, 3 dage, uge 49/50</a:t>
            </a:r>
          </a:p>
          <a:p>
            <a:r>
              <a:rPr lang="da-DK" sz="2000" dirty="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Pris: 800 kr.</a:t>
            </a:r>
          </a:p>
          <a:p>
            <a:endParaRPr lang="da-DK" sz="2000" dirty="0">
              <a:solidFill>
                <a:srgbClr val="0000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da-DK" sz="2000" dirty="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3. år: studietur til europæisk storby– typisk af 5-6 dages varighed,</a:t>
            </a:r>
          </a:p>
          <a:p>
            <a:r>
              <a:rPr lang="da-DK" sz="2000" dirty="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sept./okt. i 3.g  Pris: max 6000 kr.</a:t>
            </a:r>
          </a:p>
          <a:p>
            <a:endParaRPr lang="da-DK" sz="2000" dirty="0">
              <a:solidFill>
                <a:srgbClr val="0000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da-DK" sz="2000" dirty="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(Internationalt orienterede studieretninger samt ‘Marketing og Sport’</a:t>
            </a:r>
          </a:p>
          <a:p>
            <a:r>
              <a:rPr lang="da-DK" sz="2000" dirty="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har egne studietursordninger)</a:t>
            </a:r>
          </a:p>
          <a:p>
            <a:endParaRPr lang="da-DK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Faglig ture, besøg på ambassader, virksomheder og kulturinstitutioner</a:t>
            </a:r>
          </a:p>
          <a:p>
            <a:endParaRPr lang="da-DK" dirty="0">
              <a:solidFill>
                <a:srgbClr val="0000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da-DK" dirty="0">
              <a:solidFill>
                <a:srgbClr val="0000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da-DK" dirty="0">
              <a:solidFill>
                <a:srgbClr val="0000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da-DK" dirty="0">
              <a:solidFill>
                <a:srgbClr val="0000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da-DK" dirty="0">
              <a:solidFill>
                <a:srgbClr val="0000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da-DK" dirty="0">
              <a:solidFill>
                <a:srgbClr val="0000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727363" y="-683809"/>
            <a:ext cx="184731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br>
              <a:rPr lang="da-DK" sz="4000" b="1" dirty="0"/>
            </a:br>
            <a:br>
              <a:rPr lang="da-DK" sz="4000" b="1" dirty="0"/>
            </a:br>
            <a:br>
              <a:rPr lang="da-DK" sz="4000" b="1" dirty="0"/>
            </a:br>
            <a:br>
              <a:rPr lang="da-DK" sz="4000" b="1" dirty="0"/>
            </a:br>
            <a:endParaRPr lang="da-DK" sz="4000" b="1" dirty="0"/>
          </a:p>
        </p:txBody>
      </p:sp>
      <p:pic>
        <p:nvPicPr>
          <p:cNvPr id="1026" name="Picture 2" descr="Cocktailflag Internationale Flag - 50-pak">
            <a:extLst>
              <a:ext uri="{FF2B5EF4-FFF2-40B4-BE49-F238E27FC236}">
                <a16:creationId xmlns:a16="http://schemas.microsoft.com/office/drawing/2014/main" id="{46768320-2927-4EA3-9CD1-37C56EA1F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510" y="0"/>
            <a:ext cx="2863559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8E0E8566-5A3F-FFE0-0B8E-2FA3AAE12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28" y="458135"/>
            <a:ext cx="2343892" cy="131258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D234965-FBD2-4F16-9870-F4C6775BA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510" y="5498122"/>
            <a:ext cx="382252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48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5133F-43DD-4A02-9EDF-5E6261E72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795164" cy="1325563"/>
          </a:xfrm>
        </p:spPr>
        <p:txBody>
          <a:bodyPr>
            <a:normAutofit/>
          </a:bodyPr>
          <a:lstStyle/>
          <a:p>
            <a:r>
              <a:rPr lang="da-DK" dirty="0"/>
              <a:t>Elevindflydelse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F0072AA-A5B7-4FE4-8E01-99BBE349A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795165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à"/>
            </a:pPr>
            <a:r>
              <a:rPr lang="da-DK" i="1" dirty="0">
                <a:sym typeface="Wingdings" pitchFamily="2" charset="2"/>
              </a:rPr>
              <a:t>Ambassadør</a:t>
            </a:r>
          </a:p>
          <a:p>
            <a:pPr>
              <a:buFont typeface="Wingdings" pitchFamily="2" charset="2"/>
              <a:buChar char="à"/>
            </a:pPr>
            <a:r>
              <a:rPr lang="da-DK" i="1" dirty="0">
                <a:sym typeface="Wingdings" pitchFamily="2" charset="2"/>
              </a:rPr>
              <a:t>Tutor</a:t>
            </a:r>
          </a:p>
          <a:p>
            <a:pPr>
              <a:buFont typeface="Wingdings" pitchFamily="2" charset="2"/>
              <a:buChar char="à"/>
            </a:pPr>
            <a:r>
              <a:rPr lang="da-DK" i="1" dirty="0">
                <a:sym typeface="Wingdings" pitchFamily="2" charset="2"/>
              </a:rPr>
              <a:t>Eventudvalget</a:t>
            </a:r>
          </a:p>
          <a:p>
            <a:pPr>
              <a:buFont typeface="Wingdings" pitchFamily="2" charset="2"/>
              <a:buChar char="à"/>
            </a:pPr>
            <a:r>
              <a:rPr lang="da-DK" i="1" dirty="0">
                <a:sym typeface="Wingdings" pitchFamily="2" charset="2"/>
              </a:rPr>
              <a:t>Elevrådet</a:t>
            </a:r>
          </a:p>
          <a:p>
            <a:pPr marL="0" indent="0">
              <a:buNone/>
            </a:pPr>
            <a:endParaRPr lang="da-DK" i="1" dirty="0">
              <a:sym typeface="Wingdings" pitchFamily="2" charset="2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51D2A9D-1E48-4D49-AAC4-44DAEBBCBD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9" r="-2" b="6177"/>
          <a:stretch/>
        </p:blipFill>
        <p:spPr>
          <a:xfrm>
            <a:off x="6045200" y="10"/>
            <a:ext cx="3343282" cy="2905636"/>
          </a:xfrm>
          <a:custGeom>
            <a:avLst/>
            <a:gdLst/>
            <a:ahLst/>
            <a:cxnLst/>
            <a:rect l="l" t="t" r="r" b="b"/>
            <a:pathLst>
              <a:path w="3343282" h="2905646">
                <a:moveTo>
                  <a:pt x="546801" y="0"/>
                </a:moveTo>
                <a:lnTo>
                  <a:pt x="2796481" y="0"/>
                </a:lnTo>
                <a:lnTo>
                  <a:pt x="2853670" y="51976"/>
                </a:lnTo>
                <a:cubicBezTo>
                  <a:pt x="3156177" y="354484"/>
                  <a:pt x="3343282" y="772394"/>
                  <a:pt x="3343282" y="1234005"/>
                </a:cubicBezTo>
                <a:cubicBezTo>
                  <a:pt x="3343282" y="2157227"/>
                  <a:pt x="2594863" y="2905646"/>
                  <a:pt x="1671641" y="2905646"/>
                </a:cubicBezTo>
                <a:cubicBezTo>
                  <a:pt x="748420" y="2905646"/>
                  <a:pt x="0" y="2157227"/>
                  <a:pt x="0" y="1234005"/>
                </a:cubicBezTo>
                <a:cubicBezTo>
                  <a:pt x="0" y="772394"/>
                  <a:pt x="187105" y="354484"/>
                  <a:pt x="489613" y="51976"/>
                </a:cubicBezTo>
                <a:close/>
              </a:path>
            </a:pathLst>
          </a:custGeom>
        </p:spPr>
      </p:pic>
      <p:pic>
        <p:nvPicPr>
          <p:cNvPr id="10" name="Billede 9" descr="Et billede, der indeholder tekst, bygning, udendørs, vej&#10;&#10;Automatisk genereret beskrivelse">
            <a:extLst>
              <a:ext uri="{FF2B5EF4-FFF2-40B4-BE49-F238E27FC236}">
                <a16:creationId xmlns:a16="http://schemas.microsoft.com/office/drawing/2014/main" id="{6A465F0C-56E8-4F94-3DA9-628F9D6C87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5" r="1" b="1"/>
          <a:stretch/>
        </p:blipFill>
        <p:spPr>
          <a:xfrm>
            <a:off x="6172241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6" name="Billede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A41ECE3-5CBF-B1C8-8A45-866635D9EE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" r="27785" b="-5"/>
          <a:stretch/>
        </p:blipFill>
        <p:spPr>
          <a:xfrm>
            <a:off x="9523005" y="10"/>
            <a:ext cx="2668994" cy="3864758"/>
          </a:xfrm>
          <a:custGeom>
            <a:avLst/>
            <a:gdLst/>
            <a:ahLst/>
            <a:cxnLst/>
            <a:rect l="l" t="t" r="r" b="b"/>
            <a:pathLst>
              <a:path w="2668994" h="3864768">
                <a:moveTo>
                  <a:pt x="1215406" y="0"/>
                </a:moveTo>
                <a:lnTo>
                  <a:pt x="2668994" y="0"/>
                </a:lnTo>
                <a:lnTo>
                  <a:pt x="2668994" y="3754247"/>
                </a:lnTo>
                <a:lnTo>
                  <a:pt x="2614574" y="3774165"/>
                </a:lnTo>
                <a:cubicBezTo>
                  <a:pt x="2425260" y="3833048"/>
                  <a:pt x="2223979" y="3864768"/>
                  <a:pt x="2015289" y="3864768"/>
                </a:cubicBezTo>
                <a:cubicBezTo>
                  <a:pt x="902276" y="3864768"/>
                  <a:pt x="0" y="2962492"/>
                  <a:pt x="0" y="1849479"/>
                </a:cubicBezTo>
                <a:cubicBezTo>
                  <a:pt x="0" y="1084283"/>
                  <a:pt x="426467" y="418692"/>
                  <a:pt x="1054683" y="77425"/>
                </a:cubicBezTo>
                <a:close/>
              </a:path>
            </a:pathLst>
          </a:custGeom>
        </p:spPr>
      </p:pic>
      <p:pic>
        <p:nvPicPr>
          <p:cNvPr id="8" name="Billede 7" descr="Et billede, der indeholder gulv, indendørs, person, stående&#10;&#10;Automatisk genereret beskrivelse">
            <a:extLst>
              <a:ext uri="{FF2B5EF4-FFF2-40B4-BE49-F238E27FC236}">
                <a16:creationId xmlns:a16="http://schemas.microsoft.com/office/drawing/2014/main" id="{52880D1D-2A54-89AD-352B-5E8230C87D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30" b="3"/>
          <a:stretch/>
        </p:blipFill>
        <p:spPr>
          <a:xfrm>
            <a:off x="10404210" y="4001294"/>
            <a:ext cx="1787791" cy="2856706"/>
          </a:xfrm>
          <a:custGeom>
            <a:avLst/>
            <a:gdLst/>
            <a:ahLst/>
            <a:cxnLst/>
            <a:rect l="l" t="t" r="r" b="b"/>
            <a:pathLst>
              <a:path w="1787791" h="2856706">
                <a:moveTo>
                  <a:pt x="1531941" y="0"/>
                </a:moveTo>
                <a:cubicBezTo>
                  <a:pt x="1584820" y="0"/>
                  <a:pt x="1637074" y="2679"/>
                  <a:pt x="1688573" y="7909"/>
                </a:cubicBezTo>
                <a:lnTo>
                  <a:pt x="1787791" y="23052"/>
                </a:lnTo>
                <a:lnTo>
                  <a:pt x="1787791" y="2856706"/>
                </a:lnTo>
                <a:lnTo>
                  <a:pt x="765053" y="2856706"/>
                </a:lnTo>
                <a:lnTo>
                  <a:pt x="675418" y="2802252"/>
                </a:lnTo>
                <a:cubicBezTo>
                  <a:pt x="267919" y="2526951"/>
                  <a:pt x="0" y="2060735"/>
                  <a:pt x="0" y="1531942"/>
                </a:cubicBezTo>
                <a:cubicBezTo>
                  <a:pt x="0" y="685873"/>
                  <a:pt x="685873" y="0"/>
                  <a:pt x="1531941" y="0"/>
                </a:cubicBezTo>
                <a:close/>
              </a:path>
            </a:pathLst>
          </a:cu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BDFE03AC-E531-4FE2-A37B-20CB95741E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5959" y="751443"/>
            <a:ext cx="382252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67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5133F-43DD-4A02-9EDF-5E6261E72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207000" cy="1325563"/>
          </a:xfrm>
        </p:spPr>
        <p:txBody>
          <a:bodyPr>
            <a:normAutofit/>
          </a:bodyPr>
          <a:lstStyle/>
          <a:p>
            <a:r>
              <a:rPr lang="da-DK" dirty="0"/>
              <a:t>Sociale aktiviteter på skoleniveau: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F0072AA-A5B7-4FE4-8E01-99BBE349A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18155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i="1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da-DK" i="1" dirty="0">
                <a:sym typeface="Wingdings" pitchFamily="2" charset="2"/>
              </a:rPr>
              <a:t>DM i håndbold for handelsgymnasier</a:t>
            </a:r>
          </a:p>
          <a:p>
            <a:pPr>
              <a:buFont typeface="Wingdings" pitchFamily="2" charset="2"/>
              <a:buChar char="à"/>
            </a:pPr>
            <a:r>
              <a:rPr lang="da-DK" i="1" dirty="0">
                <a:sym typeface="Wingdings" pitchFamily="2" charset="2"/>
              </a:rPr>
              <a:t>Gymnasieskolernes fodboldturnering for piger og drenge</a:t>
            </a:r>
          </a:p>
          <a:p>
            <a:pPr>
              <a:buFont typeface="Wingdings" pitchFamily="2" charset="2"/>
              <a:buChar char="à"/>
            </a:pPr>
            <a:r>
              <a:rPr lang="da-DK" i="1" dirty="0">
                <a:sym typeface="Wingdings" pitchFamily="2" charset="2"/>
              </a:rPr>
              <a:t>Fælles idrætsdag</a:t>
            </a:r>
          </a:p>
          <a:p>
            <a:pPr>
              <a:buFont typeface="Wingdings" pitchFamily="2" charset="2"/>
              <a:buChar char="à"/>
            </a:pPr>
            <a:r>
              <a:rPr lang="da-DK" i="1" dirty="0">
                <a:sym typeface="Wingdings" pitchFamily="2" charset="2"/>
              </a:rPr>
              <a:t>Månedlige aktiviteter arrangeret af Eventudvalget</a:t>
            </a:r>
          </a:p>
          <a:p>
            <a:pPr>
              <a:buFont typeface="Wingdings" pitchFamily="2" charset="2"/>
              <a:buChar char="à"/>
            </a:pPr>
            <a:r>
              <a:rPr lang="da-DK" i="1" dirty="0">
                <a:sym typeface="Wingdings" pitchFamily="2" charset="2"/>
              </a:rPr>
              <a:t>Fodboldtrøjefredag</a:t>
            </a:r>
          </a:p>
          <a:p>
            <a:pPr>
              <a:buFont typeface="Wingdings" pitchFamily="2" charset="2"/>
              <a:buChar char="à"/>
            </a:pPr>
            <a:r>
              <a:rPr lang="da-DK" i="1" dirty="0">
                <a:sym typeface="Wingdings" pitchFamily="2" charset="2"/>
              </a:rPr>
              <a:t>To større årlige skolefester i Jysk Arena med musiknavne som </a:t>
            </a:r>
            <a:r>
              <a:rPr lang="da-DK" i="1" dirty="0" err="1">
                <a:sym typeface="Wingdings" pitchFamily="2" charset="2"/>
              </a:rPr>
              <a:t>fx.Thor</a:t>
            </a:r>
            <a:r>
              <a:rPr lang="da-DK" i="1" dirty="0">
                <a:sym typeface="Wingdings" pitchFamily="2" charset="2"/>
              </a:rPr>
              <a:t> </a:t>
            </a:r>
            <a:r>
              <a:rPr lang="da-DK" i="1" dirty="0" err="1">
                <a:sym typeface="Wingdings" pitchFamily="2" charset="2"/>
              </a:rPr>
              <a:t>Farlov</a:t>
            </a:r>
            <a:r>
              <a:rPr lang="da-DK" i="1" dirty="0">
                <a:sym typeface="Wingdings" pitchFamily="2" charset="2"/>
              </a:rPr>
              <a:t> og Anton Westerlin</a:t>
            </a:r>
          </a:p>
          <a:p>
            <a:pPr marL="0" indent="0">
              <a:buNone/>
            </a:pPr>
            <a:endParaRPr lang="da-DK" i="1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endParaRPr lang="da-DK" i="1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endParaRPr lang="da-DK" i="1" dirty="0">
              <a:sym typeface="Wingdings" pitchFamily="2" charset="2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51D2A9D-1E48-4D49-AAC4-44DAEBBCBD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9" r="-2" b="6177"/>
          <a:stretch/>
        </p:blipFill>
        <p:spPr>
          <a:xfrm>
            <a:off x="6045200" y="10"/>
            <a:ext cx="3343282" cy="2905636"/>
          </a:xfrm>
          <a:custGeom>
            <a:avLst/>
            <a:gdLst/>
            <a:ahLst/>
            <a:cxnLst/>
            <a:rect l="l" t="t" r="r" b="b"/>
            <a:pathLst>
              <a:path w="3343282" h="2905646">
                <a:moveTo>
                  <a:pt x="546801" y="0"/>
                </a:moveTo>
                <a:lnTo>
                  <a:pt x="2796481" y="0"/>
                </a:lnTo>
                <a:lnTo>
                  <a:pt x="2853670" y="51976"/>
                </a:lnTo>
                <a:cubicBezTo>
                  <a:pt x="3156177" y="354484"/>
                  <a:pt x="3343282" y="772394"/>
                  <a:pt x="3343282" y="1234005"/>
                </a:cubicBezTo>
                <a:cubicBezTo>
                  <a:pt x="3343282" y="2157227"/>
                  <a:pt x="2594863" y="2905646"/>
                  <a:pt x="1671641" y="2905646"/>
                </a:cubicBezTo>
                <a:cubicBezTo>
                  <a:pt x="748420" y="2905646"/>
                  <a:pt x="0" y="2157227"/>
                  <a:pt x="0" y="1234005"/>
                </a:cubicBezTo>
                <a:cubicBezTo>
                  <a:pt x="0" y="772394"/>
                  <a:pt x="187105" y="354484"/>
                  <a:pt x="489613" y="51976"/>
                </a:cubicBezTo>
                <a:close/>
              </a:path>
            </a:pathLst>
          </a:custGeom>
        </p:spPr>
      </p:pic>
      <p:pic>
        <p:nvPicPr>
          <p:cNvPr id="10" name="Billede 9" descr="Et billede, der indeholder tekst, bygning, udendørs, vej&#10;&#10;Automatisk genereret beskrivelse">
            <a:extLst>
              <a:ext uri="{FF2B5EF4-FFF2-40B4-BE49-F238E27FC236}">
                <a16:creationId xmlns:a16="http://schemas.microsoft.com/office/drawing/2014/main" id="{6A465F0C-56E8-4F94-3DA9-628F9D6C87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5" r="1" b="1"/>
          <a:stretch/>
        </p:blipFill>
        <p:spPr>
          <a:xfrm>
            <a:off x="6172241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6" name="Billede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A41ECE3-5CBF-B1C8-8A45-866635D9EE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" r="27785" b="-5"/>
          <a:stretch/>
        </p:blipFill>
        <p:spPr>
          <a:xfrm>
            <a:off x="9523005" y="10"/>
            <a:ext cx="2668994" cy="3864758"/>
          </a:xfrm>
          <a:custGeom>
            <a:avLst/>
            <a:gdLst/>
            <a:ahLst/>
            <a:cxnLst/>
            <a:rect l="l" t="t" r="r" b="b"/>
            <a:pathLst>
              <a:path w="2668994" h="3864768">
                <a:moveTo>
                  <a:pt x="1215406" y="0"/>
                </a:moveTo>
                <a:lnTo>
                  <a:pt x="2668994" y="0"/>
                </a:lnTo>
                <a:lnTo>
                  <a:pt x="2668994" y="3754247"/>
                </a:lnTo>
                <a:lnTo>
                  <a:pt x="2614574" y="3774165"/>
                </a:lnTo>
                <a:cubicBezTo>
                  <a:pt x="2425260" y="3833048"/>
                  <a:pt x="2223979" y="3864768"/>
                  <a:pt x="2015289" y="3864768"/>
                </a:cubicBezTo>
                <a:cubicBezTo>
                  <a:pt x="902276" y="3864768"/>
                  <a:pt x="0" y="2962492"/>
                  <a:pt x="0" y="1849479"/>
                </a:cubicBezTo>
                <a:cubicBezTo>
                  <a:pt x="0" y="1084283"/>
                  <a:pt x="426467" y="418692"/>
                  <a:pt x="1054683" y="77425"/>
                </a:cubicBezTo>
                <a:close/>
              </a:path>
            </a:pathLst>
          </a:custGeom>
        </p:spPr>
      </p:pic>
      <p:pic>
        <p:nvPicPr>
          <p:cNvPr id="8" name="Billede 7" descr="Et billede, der indeholder gulv, indendørs, person, stående&#10;&#10;Automatisk genereret beskrivelse">
            <a:extLst>
              <a:ext uri="{FF2B5EF4-FFF2-40B4-BE49-F238E27FC236}">
                <a16:creationId xmlns:a16="http://schemas.microsoft.com/office/drawing/2014/main" id="{52880D1D-2A54-89AD-352B-5E8230C87D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30" b="3"/>
          <a:stretch/>
        </p:blipFill>
        <p:spPr>
          <a:xfrm>
            <a:off x="10404210" y="4001294"/>
            <a:ext cx="1787791" cy="2856706"/>
          </a:xfrm>
          <a:custGeom>
            <a:avLst/>
            <a:gdLst/>
            <a:ahLst/>
            <a:cxnLst/>
            <a:rect l="l" t="t" r="r" b="b"/>
            <a:pathLst>
              <a:path w="1787791" h="2856706">
                <a:moveTo>
                  <a:pt x="1531941" y="0"/>
                </a:moveTo>
                <a:cubicBezTo>
                  <a:pt x="1584820" y="0"/>
                  <a:pt x="1637074" y="2679"/>
                  <a:pt x="1688573" y="7909"/>
                </a:cubicBezTo>
                <a:lnTo>
                  <a:pt x="1787791" y="23052"/>
                </a:lnTo>
                <a:lnTo>
                  <a:pt x="1787791" y="2856706"/>
                </a:lnTo>
                <a:lnTo>
                  <a:pt x="765053" y="2856706"/>
                </a:lnTo>
                <a:lnTo>
                  <a:pt x="675418" y="2802252"/>
                </a:lnTo>
                <a:cubicBezTo>
                  <a:pt x="267919" y="2526951"/>
                  <a:pt x="0" y="2060735"/>
                  <a:pt x="0" y="1531942"/>
                </a:cubicBezTo>
                <a:cubicBezTo>
                  <a:pt x="0" y="685873"/>
                  <a:pt x="685873" y="0"/>
                  <a:pt x="1531941" y="0"/>
                </a:cubicBezTo>
                <a:close/>
              </a:path>
            </a:pathLst>
          </a:cu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A3718AB8-B9A9-4EDB-9D69-9B6A6A46F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0482" y="681037"/>
            <a:ext cx="382252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69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E84E3A-0732-7CFC-8425-9C564FBC29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61607"/>
            <a:ext cx="9144000" cy="2387600"/>
          </a:xfrm>
        </p:spPr>
        <p:txBody>
          <a:bodyPr/>
          <a:lstStyle/>
          <a:p>
            <a:r>
              <a:rPr lang="da-DK" dirty="0"/>
              <a:t>Studievejledningen</a:t>
            </a:r>
            <a:endParaRPr lang="en-GB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0DD12A9-B40D-8E86-0843-1C99AF784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65107"/>
            <a:ext cx="9144000" cy="2133599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noProof="0" dirty="0"/>
              <a:t>Teamet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noProof="0" dirty="0"/>
              <a:t>Forventninger til gymnasieeleven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noProof="0" dirty="0"/>
              <a:t>Forældrerollen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noProof="0" dirty="0"/>
              <a:t>Gennemførselsvejledning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/>
              <a:t>SPS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644912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71A9E8-AC32-4E4F-ABC5-D74D9DDE1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55" y="589629"/>
            <a:ext cx="10763690" cy="1335160"/>
          </a:xfrm>
        </p:spPr>
        <p:txBody>
          <a:bodyPr anchor="t">
            <a:noAutofit/>
          </a:bodyPr>
          <a:lstStyle/>
          <a:p>
            <a:pPr algn="ctr"/>
            <a:r>
              <a:rPr lang="da-DK" sz="6000" b="1" dirty="0"/>
              <a:t>Studievejledningen</a:t>
            </a:r>
            <a:br>
              <a:rPr lang="da-DK" sz="6000" b="1" dirty="0"/>
            </a:br>
            <a:endParaRPr lang="en-US" sz="6000" b="1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490D544-A722-40FE-929B-506F0FDAA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5324" y="4704211"/>
            <a:ext cx="1565316" cy="3877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800" b="1" dirty="0"/>
              <a:t>Mentor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58A250A-3428-43C8-AB38-0898BD338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15" y="2158971"/>
            <a:ext cx="1750843" cy="1750843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B4FC3F94-0849-456E-AB8B-FDC054523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520" y="2170124"/>
            <a:ext cx="1750842" cy="1750842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2698778-4F9A-4466-8736-17276966D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1948" y="2135362"/>
            <a:ext cx="1792734" cy="1792734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66F6958A-7EB1-4E35-9392-2B0C2EFAC02B}"/>
              </a:ext>
            </a:extLst>
          </p:cNvPr>
          <p:cNvSpPr txBox="1"/>
          <p:nvPr/>
        </p:nvSpPr>
        <p:spPr>
          <a:xfrm>
            <a:off x="0" y="4036299"/>
            <a:ext cx="2177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600" b="1" dirty="0"/>
              <a:t>Jakob Mørk </a:t>
            </a:r>
          </a:p>
          <a:p>
            <a:pPr algn="ctr"/>
            <a:r>
              <a:rPr lang="da-DK" sz="1500" dirty="0">
                <a:hlinkClick r:id="rId6"/>
              </a:rPr>
              <a:t>jmc@college360.dk</a:t>
            </a:r>
            <a:r>
              <a:rPr lang="da-DK" sz="1500" dirty="0"/>
              <a:t> </a:t>
            </a:r>
          </a:p>
          <a:p>
            <a:endParaRPr lang="da-DK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EF296C76-3F47-4C76-A91D-D13B0A45AED9}"/>
              </a:ext>
            </a:extLst>
          </p:cNvPr>
          <p:cNvSpPr txBox="1"/>
          <p:nvPr/>
        </p:nvSpPr>
        <p:spPr>
          <a:xfrm>
            <a:off x="2032000" y="4055625"/>
            <a:ext cx="2177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600" b="1" dirty="0"/>
              <a:t>Birgitte Weinreich</a:t>
            </a:r>
          </a:p>
          <a:p>
            <a:pPr algn="ctr"/>
            <a:r>
              <a:rPr lang="da-DK" sz="1500" dirty="0">
                <a:hlinkClick r:id="rId7"/>
              </a:rPr>
              <a:t>bwe@college360.dk</a:t>
            </a:r>
            <a:r>
              <a:rPr lang="da-DK" sz="1500" dirty="0"/>
              <a:t> </a:t>
            </a:r>
          </a:p>
          <a:p>
            <a:endParaRPr lang="da-DK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FB6E972C-F16D-45D8-93A8-6E10E186D4B4}"/>
              </a:ext>
            </a:extLst>
          </p:cNvPr>
          <p:cNvSpPr txBox="1"/>
          <p:nvPr/>
        </p:nvSpPr>
        <p:spPr>
          <a:xfrm>
            <a:off x="7910521" y="4044473"/>
            <a:ext cx="2177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600" b="1" dirty="0"/>
              <a:t>Dinko Hadzovic</a:t>
            </a:r>
          </a:p>
          <a:p>
            <a:pPr algn="ctr"/>
            <a:r>
              <a:rPr lang="da-DK" sz="1500" dirty="0">
                <a:hlinkClick r:id="rId8"/>
              </a:rPr>
              <a:t>dih@college360.dk</a:t>
            </a:r>
            <a:r>
              <a:rPr lang="da-DK" sz="1500" dirty="0"/>
              <a:t> </a:t>
            </a:r>
          </a:p>
          <a:p>
            <a:endParaRPr lang="da-DK" dirty="0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A90C0492-9116-43AF-A16A-89F3FC34C223}"/>
              </a:ext>
            </a:extLst>
          </p:cNvPr>
          <p:cNvSpPr txBox="1"/>
          <p:nvPr/>
        </p:nvSpPr>
        <p:spPr>
          <a:xfrm>
            <a:off x="5950748" y="4055625"/>
            <a:ext cx="2177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600" b="1" dirty="0"/>
              <a:t>Johanne Skriver </a:t>
            </a:r>
          </a:p>
          <a:p>
            <a:pPr algn="ctr"/>
            <a:r>
              <a:rPr lang="da-DK" sz="1500" dirty="0">
                <a:hlinkClick r:id="rId9"/>
              </a:rPr>
              <a:t>jsk@college360.dk</a:t>
            </a:r>
            <a:r>
              <a:rPr lang="da-DK" sz="1500" dirty="0"/>
              <a:t> </a:t>
            </a:r>
          </a:p>
          <a:p>
            <a:endParaRPr lang="da-DK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4801C3-B3B4-CB6F-7E5F-1ACBE9635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180" y="2158971"/>
            <a:ext cx="1750842" cy="176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7751E57C-53AF-18D5-AEB6-72AC542A2D55}"/>
              </a:ext>
            </a:extLst>
          </p:cNvPr>
          <p:cNvSpPr txBox="1"/>
          <p:nvPr/>
        </p:nvSpPr>
        <p:spPr>
          <a:xfrm>
            <a:off x="3893180" y="4044473"/>
            <a:ext cx="23822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600" b="1" dirty="0"/>
              <a:t>Nicole Knudsen</a:t>
            </a:r>
          </a:p>
          <a:p>
            <a:pPr algn="ctr"/>
            <a:r>
              <a:rPr lang="da-DK" sz="1500" dirty="0">
                <a:hlinkClick r:id="rId8"/>
              </a:rPr>
              <a:t>nkn@college360.dk</a:t>
            </a:r>
            <a:r>
              <a:rPr lang="da-DK" sz="1500" dirty="0"/>
              <a:t> </a:t>
            </a:r>
          </a:p>
          <a:p>
            <a:endParaRPr lang="da-DK" dirty="0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70C692CF-1471-42D7-AA59-65AB85591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670" y="1982977"/>
            <a:ext cx="1937989" cy="193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felt 16">
            <a:extLst>
              <a:ext uri="{FF2B5EF4-FFF2-40B4-BE49-F238E27FC236}">
                <a16:creationId xmlns:a16="http://schemas.microsoft.com/office/drawing/2014/main" id="{CCBA6878-017D-428F-F93E-CA047D2AA00D}"/>
              </a:ext>
            </a:extLst>
          </p:cNvPr>
          <p:cNvSpPr txBox="1"/>
          <p:nvPr/>
        </p:nvSpPr>
        <p:spPr>
          <a:xfrm>
            <a:off x="9976525" y="4033321"/>
            <a:ext cx="197263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600" b="1" dirty="0"/>
              <a:t>Karen Rønstrup</a:t>
            </a:r>
          </a:p>
          <a:p>
            <a:pPr algn="ctr"/>
            <a:r>
              <a:rPr lang="da-DK" sz="1500" dirty="0">
                <a:hlinkClick r:id="rId12"/>
              </a:rPr>
              <a:t>kr@college360.dk</a:t>
            </a:r>
            <a:r>
              <a:rPr lang="da-DK" sz="1500" dirty="0"/>
              <a:t> </a:t>
            </a:r>
          </a:p>
        </p:txBody>
      </p:sp>
      <p:pic>
        <p:nvPicPr>
          <p:cNvPr id="23" name="Billede 22">
            <a:extLst>
              <a:ext uri="{FF2B5EF4-FFF2-40B4-BE49-F238E27FC236}">
                <a16:creationId xmlns:a16="http://schemas.microsoft.com/office/drawing/2014/main" id="{C27175B8-EE8E-F15F-92E7-842BE2246F2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342" y="2213540"/>
            <a:ext cx="1606045" cy="17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6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8AC6490-D2F0-6C03-2DF5-A789715D7059}"/>
              </a:ext>
            </a:extLst>
          </p:cNvPr>
          <p:cNvGraphicFramePr/>
          <p:nvPr/>
        </p:nvGraphicFramePr>
        <p:xfrm>
          <a:off x="1063257" y="180753"/>
          <a:ext cx="10196622" cy="6570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9723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39AD8-7EE7-1134-0BED-18E81A5A9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86C8659-C258-D55D-8FDA-AA813DEF8B83}"/>
              </a:ext>
            </a:extLst>
          </p:cNvPr>
          <p:cNvGraphicFramePr/>
          <p:nvPr/>
        </p:nvGraphicFramePr>
        <p:xfrm>
          <a:off x="1063257" y="180753"/>
          <a:ext cx="10196622" cy="6570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54342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4661" y="87332"/>
            <a:ext cx="10515600" cy="1325563"/>
          </a:xfrm>
        </p:spPr>
        <p:txBody>
          <a:bodyPr/>
          <a:lstStyle/>
          <a:p>
            <a:r>
              <a:rPr lang="da-DK" b="1" dirty="0"/>
              <a:t>Hvordan støtter vi?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36294" y="1412895"/>
            <a:ext cx="11211045" cy="4147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100" b="1" dirty="0"/>
              <a:t>Fagligt</a:t>
            </a:r>
            <a:r>
              <a:rPr lang="da-DK" sz="2100" dirty="0"/>
              <a:t>:</a:t>
            </a:r>
          </a:p>
          <a:p>
            <a:pPr lvl="1"/>
            <a:r>
              <a:rPr lang="da-DK" sz="2000" dirty="0"/>
              <a:t>Orientering om studieretning og valgfag</a:t>
            </a:r>
          </a:p>
          <a:p>
            <a:pPr lvl="1"/>
            <a:r>
              <a:rPr lang="da-DK" sz="2000" dirty="0"/>
              <a:t>Studiecafe</a:t>
            </a:r>
          </a:p>
          <a:p>
            <a:pPr lvl="1"/>
            <a:r>
              <a:rPr lang="da-DK" sz="2000" dirty="0"/>
              <a:t>Læsevejleder / matematikvejleder </a:t>
            </a:r>
          </a:p>
          <a:p>
            <a:pPr lvl="1"/>
            <a:r>
              <a:rPr lang="da-DK" sz="2000" dirty="0"/>
              <a:t>Specialpædagogisk støtte (SPS)</a:t>
            </a:r>
          </a:p>
          <a:p>
            <a:pPr lvl="1"/>
            <a:r>
              <a:rPr lang="da-DK" sz="2000" dirty="0"/>
              <a:t>Studiecoach (SPS)</a:t>
            </a:r>
          </a:p>
          <a:p>
            <a:pPr marL="457200" lvl="1" indent="0">
              <a:buNone/>
            </a:pPr>
            <a:endParaRPr lang="da-DK" sz="2200" dirty="0"/>
          </a:p>
          <a:p>
            <a:pPr marL="0" indent="0">
              <a:buNone/>
            </a:pPr>
            <a:r>
              <a:rPr lang="da-DK" sz="2100" b="1" dirty="0"/>
              <a:t>Personligt og socialt</a:t>
            </a:r>
            <a:r>
              <a:rPr lang="da-DK" sz="2100" dirty="0"/>
              <a:t>:</a:t>
            </a:r>
          </a:p>
          <a:p>
            <a:pPr lvl="1"/>
            <a:r>
              <a:rPr lang="da-DK" sz="2000" dirty="0"/>
              <a:t>Samtaler med studievejleder (tavshedspligt)</a:t>
            </a:r>
          </a:p>
          <a:p>
            <a:pPr lvl="1"/>
            <a:r>
              <a:rPr lang="da-DK" sz="2000" dirty="0"/>
              <a:t>Samtaler med mentor</a:t>
            </a:r>
          </a:p>
          <a:p>
            <a:pPr lvl="1"/>
            <a:r>
              <a:rPr lang="da-DK" sz="2000" dirty="0"/>
              <a:t>Samarbejde med eksterne fx. ifm. nikotinstop, alkohol, sorg, gambling mv.  </a:t>
            </a:r>
            <a:endParaRPr lang="da-DK" sz="2200" dirty="0"/>
          </a:p>
          <a:p>
            <a:pPr marL="0" lvl="1" indent="0">
              <a:buNone/>
            </a:pPr>
            <a:endParaRPr lang="da-DK" dirty="0"/>
          </a:p>
          <a:p>
            <a:pPr marL="457200" lvl="1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6532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493B5F-4DB4-86D7-2426-43A8C2E6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SPS støtte?</a:t>
            </a:r>
            <a:endParaRPr lang="en-GB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0DB7D38-EAD6-CF34-D64D-584773CF8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da-DK" sz="2200" dirty="0"/>
              <a:t>Vi kan kun se et kryds i jeres ansøgning – men er nysgerrige på hvad det dækker over</a:t>
            </a:r>
          </a:p>
          <a:p>
            <a:pPr>
              <a:spcAft>
                <a:spcPts val="1200"/>
              </a:spcAft>
            </a:pPr>
            <a:r>
              <a:rPr lang="da-DK" sz="2200" dirty="0"/>
              <a:t>QR-koder på væggene </a:t>
            </a:r>
            <a:r>
              <a:rPr lang="da-DK" sz="2200" dirty="0">
                <a:sym typeface="Wingdings" panose="05000000000000000000" pitchFamily="2" charset="2"/>
              </a:rPr>
              <a:t></a:t>
            </a:r>
            <a:r>
              <a:rPr lang="da-DK" sz="2200" dirty="0"/>
              <a:t> spørgeskema </a:t>
            </a:r>
          </a:p>
          <a:p>
            <a:pPr>
              <a:spcAft>
                <a:spcPts val="1200"/>
              </a:spcAft>
            </a:pPr>
            <a:r>
              <a:rPr lang="da-DK" sz="2200" dirty="0"/>
              <a:t>Kontakt os (visitkort)</a:t>
            </a:r>
            <a:br>
              <a:rPr lang="da-DK" sz="2200" dirty="0"/>
            </a:br>
            <a:endParaRPr lang="da-DK" sz="2200" dirty="0"/>
          </a:p>
          <a:p>
            <a:pPr marL="0" indent="0">
              <a:spcAft>
                <a:spcPts val="1200"/>
              </a:spcAft>
              <a:buNone/>
            </a:pPr>
            <a:r>
              <a:rPr lang="da-DK" sz="2200" dirty="0"/>
              <a:t>Vi vil sætte pris på at høre fra jer snarest muligt</a:t>
            </a:r>
          </a:p>
          <a:p>
            <a:pPr marL="0" indent="0">
              <a:spcAft>
                <a:spcPts val="1200"/>
              </a:spcAft>
              <a:buNone/>
            </a:pPr>
            <a:endParaRPr lang="da-DK" sz="22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2760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6056" y="409514"/>
            <a:ext cx="10515600" cy="1325563"/>
          </a:xfrm>
        </p:spPr>
        <p:txBody>
          <a:bodyPr>
            <a:normAutofit/>
          </a:bodyPr>
          <a:lstStyle/>
          <a:p>
            <a:r>
              <a:rPr lang="da-DK" sz="3600" b="1" dirty="0"/>
              <a:t>Program</a:t>
            </a:r>
            <a:br>
              <a:rPr lang="da-DK" sz="3600" b="1" dirty="0"/>
            </a:br>
            <a:r>
              <a:rPr lang="da-DK" sz="3600" b="1" dirty="0"/>
              <a:t>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76056" y="1422820"/>
            <a:ext cx="10515600" cy="4691063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endParaRPr lang="da-DK" sz="1800" dirty="0"/>
          </a:p>
          <a:p>
            <a:pPr marL="342900" indent="-342900">
              <a:buFont typeface="+mj-lt"/>
              <a:buAutoNum type="arabicPeriod"/>
            </a:pPr>
            <a:endParaRPr lang="da-DK" sz="1800" dirty="0"/>
          </a:p>
          <a:p>
            <a:pPr marL="342900" indent="-342900">
              <a:buFont typeface="+mj-lt"/>
              <a:buAutoNum type="arabicPeriod"/>
            </a:pPr>
            <a:r>
              <a:rPr lang="da-DK" sz="1800" dirty="0"/>
              <a:t>Velkommen ved Jens Ditlev Hansen, rektor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800" dirty="0"/>
              <a:t>Om Handelsgymnasiet Silkeborg, rektor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800" dirty="0"/>
              <a:t>Studiekompas, skema og studietur ved Bente Strange Hansen, </a:t>
            </a:r>
            <a:r>
              <a:rPr lang="da-DK" sz="1800" dirty="0" err="1"/>
              <a:t>uddannelsesleder</a:t>
            </a:r>
            <a:endParaRPr lang="da-DK" sz="1800" dirty="0"/>
          </a:p>
          <a:p>
            <a:pPr marL="342900" indent="-342900">
              <a:buFont typeface="+mj-lt"/>
              <a:buAutoNum type="arabicPeriod"/>
            </a:pPr>
            <a:r>
              <a:rPr lang="da-DK" sz="1800" dirty="0"/>
              <a:t>Elevindflydelse  + sociale aktiviteter ved Heine Bjerregaard, vicerektor 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800" dirty="0"/>
              <a:t>Fra elev til studerende ved studievejledere Jakob Mørk Christiansen og Dinko Hadzovic</a:t>
            </a:r>
            <a:endParaRPr lang="da-DK" sz="18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da-DK" sz="1800" dirty="0">
                <a:ea typeface="Calibri" panose="020F0502020204030204" pitchFamily="34" charset="0"/>
              </a:rPr>
              <a:t>Tutorer, Louise Soelberg, Smilla Thormann, 2e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800" dirty="0">
                <a:ea typeface="Calibri" panose="020F0502020204030204" pitchFamily="34" charset="0"/>
              </a:rPr>
              <a:t>Afslutning ved </a:t>
            </a:r>
            <a:r>
              <a:rPr lang="da-DK" sz="1800" dirty="0"/>
              <a:t>Bente Strange, uddannelsesleder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10E6F1E-8F2B-4D56-A673-CFC1E09FB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977" y="5372100"/>
            <a:ext cx="3825024" cy="148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34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14B3D0-85E1-8F66-1801-C9C7547CB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198" y="2303397"/>
            <a:ext cx="8969828" cy="1325559"/>
          </a:xfrm>
        </p:spPr>
        <p:txBody>
          <a:bodyPr>
            <a:noAutofit/>
          </a:bodyPr>
          <a:lstStyle/>
          <a:p>
            <a:r>
              <a:rPr lang="da-DK" sz="4800" dirty="0">
                <a:latin typeface="Cambria" panose="02040503050406030204" pitchFamily="18" charset="0"/>
              </a:rPr>
              <a:t>Velkommen til Handelsgymnasiet</a:t>
            </a:r>
          </a:p>
        </p:txBody>
      </p:sp>
      <p:pic>
        <p:nvPicPr>
          <p:cNvPr id="1026" name="Picture 2" descr="College360 SPS – Apps i Google Play">
            <a:extLst>
              <a:ext uri="{FF2B5EF4-FFF2-40B4-BE49-F238E27FC236}">
                <a16:creationId xmlns:a16="http://schemas.microsoft.com/office/drawing/2014/main" id="{E3809E80-21E5-022D-1B55-6F678199F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416">
            <a:off x="-592278" y="3231123"/>
            <a:ext cx="4407917" cy="440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lå studenterhue tegning">
            <a:extLst>
              <a:ext uri="{FF2B5EF4-FFF2-40B4-BE49-F238E27FC236}">
                <a16:creationId xmlns:a16="http://schemas.microsoft.com/office/drawing/2014/main" id="{F969238C-8C3F-EAF6-7AEE-F0FA07A84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9319">
            <a:off x="8670967" y="4187750"/>
            <a:ext cx="3237265" cy="200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728F770F-B05B-CA8A-C685-85063D60D20D}"/>
              </a:ext>
            </a:extLst>
          </p:cNvPr>
          <p:cNvSpPr txBox="1"/>
          <p:nvPr/>
        </p:nvSpPr>
        <p:spPr>
          <a:xfrm rot="19714379">
            <a:off x="310285" y="545423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latin typeface="AkayaKanadaka" panose="02010502080401010103" pitchFamily="2" charset="77"/>
                <a:cs typeface="AkayaKanadaka" panose="02010502080401010103" pitchFamily="2" charset="77"/>
              </a:rPr>
              <a:t>Årgang 26 til 29 </a:t>
            </a:r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039C8A99-341A-6CAB-4296-861D0DCA6FA1}"/>
              </a:ext>
            </a:extLst>
          </p:cNvPr>
          <p:cNvCxnSpPr>
            <a:cxnSpLocks/>
          </p:cNvCxnSpPr>
          <p:nvPr/>
        </p:nvCxnSpPr>
        <p:spPr>
          <a:xfrm flipV="1">
            <a:off x="196029" y="185057"/>
            <a:ext cx="3960631" cy="240574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D9882C42-5B35-2E72-1252-63F93E60A86E}"/>
              </a:ext>
            </a:extLst>
          </p:cNvPr>
          <p:cNvCxnSpPr>
            <a:cxnSpLocks/>
          </p:cNvCxnSpPr>
          <p:nvPr/>
        </p:nvCxnSpPr>
        <p:spPr>
          <a:xfrm flipV="1">
            <a:off x="273910" y="185057"/>
            <a:ext cx="3394576" cy="21089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Firework celebration decor vector illustration design isolated in white.  firework silhouette 27924822 Vector Art at Vecteezy">
            <a:extLst>
              <a:ext uri="{FF2B5EF4-FFF2-40B4-BE49-F238E27FC236}">
                <a16:creationId xmlns:a16="http://schemas.microsoft.com/office/drawing/2014/main" id="{476DF3D6-6735-AD41-6350-A8511FD0B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3484">
            <a:off x="8266614" y="158372"/>
            <a:ext cx="2237888" cy="223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Buet forbindelse 12">
            <a:extLst>
              <a:ext uri="{FF2B5EF4-FFF2-40B4-BE49-F238E27FC236}">
                <a16:creationId xmlns:a16="http://schemas.microsoft.com/office/drawing/2014/main" id="{BEDEE169-F377-22A4-8F10-67479AA7BA8F}"/>
              </a:ext>
            </a:extLst>
          </p:cNvPr>
          <p:cNvCxnSpPr/>
          <p:nvPr/>
        </p:nvCxnSpPr>
        <p:spPr>
          <a:xfrm>
            <a:off x="10030559" y="1431279"/>
            <a:ext cx="2024657" cy="1725446"/>
          </a:xfrm>
          <a:prstGeom prst="curved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Buet forbindelse 13">
            <a:extLst>
              <a:ext uri="{FF2B5EF4-FFF2-40B4-BE49-F238E27FC236}">
                <a16:creationId xmlns:a16="http://schemas.microsoft.com/office/drawing/2014/main" id="{0DBB10FF-220E-41A7-6056-658FFF38C50D}"/>
              </a:ext>
            </a:extLst>
          </p:cNvPr>
          <p:cNvCxnSpPr>
            <a:cxnSpLocks/>
          </p:cNvCxnSpPr>
          <p:nvPr/>
        </p:nvCxnSpPr>
        <p:spPr>
          <a:xfrm>
            <a:off x="10030559" y="1463936"/>
            <a:ext cx="1991956" cy="1720313"/>
          </a:xfrm>
          <a:prstGeom prst="curvedConnector3">
            <a:avLst>
              <a:gd name="adj1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A6EDFFD7-6C25-71AB-1C83-D42E2B114ABE}"/>
              </a:ext>
            </a:extLst>
          </p:cNvPr>
          <p:cNvCxnSpPr/>
          <p:nvPr/>
        </p:nvCxnSpPr>
        <p:spPr>
          <a:xfrm>
            <a:off x="1866144" y="3429000"/>
            <a:ext cx="889982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9A044F63-D456-BB09-70C1-6D10B5711625}"/>
              </a:ext>
            </a:extLst>
          </p:cNvPr>
          <p:cNvCxnSpPr>
            <a:cxnSpLocks/>
          </p:cNvCxnSpPr>
          <p:nvPr/>
        </p:nvCxnSpPr>
        <p:spPr>
          <a:xfrm>
            <a:off x="-1776684" y="2817777"/>
            <a:ext cx="862768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2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FD6A8E-AF42-DD4F-9ACB-D4DC0CA4C1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230044"/>
            <a:ext cx="10515600" cy="1325559"/>
          </a:xfrm>
        </p:spPr>
        <p:txBody>
          <a:bodyPr/>
          <a:lstStyle/>
          <a:p>
            <a:pPr lvl="0"/>
            <a:r>
              <a:rPr lang="da-DK" b="1" dirty="0"/>
              <a:t>Tutorer på HHX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3E2A471-334B-CE32-0D6A-A923A410B68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568973"/>
            <a:ext cx="10515600" cy="4502441"/>
          </a:xfrm>
        </p:spPr>
        <p:txBody>
          <a:bodyPr/>
          <a:lstStyle/>
          <a:p>
            <a:pPr marL="0" lvl="0" indent="0">
              <a:lnSpc>
                <a:spcPct val="70000"/>
              </a:lnSpc>
              <a:buNone/>
            </a:pPr>
            <a:r>
              <a:rPr lang="da-DK" sz="1800" b="1" dirty="0"/>
              <a:t>Præsentation af os </a:t>
            </a:r>
            <a:br>
              <a:rPr lang="da-DK" sz="1800" b="1" dirty="0"/>
            </a:br>
            <a:r>
              <a:rPr lang="da-DK" sz="1800" dirty="0"/>
              <a:t>Louise og Smilla </a:t>
            </a:r>
            <a:endParaRPr lang="da-DK" sz="1800" b="1" dirty="0"/>
          </a:p>
          <a:p>
            <a:pPr marL="0" lvl="0" indent="0">
              <a:lnSpc>
                <a:spcPct val="70000"/>
              </a:lnSpc>
              <a:buNone/>
            </a:pPr>
            <a:r>
              <a:rPr lang="da-DK" sz="1800" b="1" dirty="0"/>
              <a:t>Vi er en del af tutorholdet på HHX</a:t>
            </a:r>
          </a:p>
          <a:p>
            <a:pPr lvl="1">
              <a:lnSpc>
                <a:spcPct val="70000"/>
              </a:lnSpc>
            </a:pPr>
            <a:r>
              <a:rPr lang="da-DK" sz="1500" dirty="0"/>
              <a:t>Består af ca. 24 elever på tværs af årgange, som alle gerne vil være med til at give jer en god start på HHX. </a:t>
            </a:r>
          </a:p>
          <a:p>
            <a:pPr lvl="1">
              <a:lnSpc>
                <a:spcPct val="70000"/>
              </a:lnSpc>
            </a:pPr>
            <a:r>
              <a:rPr lang="da-DK" sz="1500" dirty="0"/>
              <a:t>2 tutorer pr. klasse 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da-DK" sz="1500" dirty="0"/>
          </a:p>
          <a:p>
            <a:pPr marL="0" lvl="0" indent="0">
              <a:lnSpc>
                <a:spcPct val="70000"/>
              </a:lnSpc>
              <a:buNone/>
            </a:pPr>
            <a:r>
              <a:rPr lang="da-DK" sz="1800" b="1" dirty="0"/>
              <a:t>Vores rolle </a:t>
            </a:r>
          </a:p>
          <a:p>
            <a:pPr lvl="1">
              <a:lnSpc>
                <a:spcPct val="70000"/>
              </a:lnSpc>
            </a:pPr>
            <a:r>
              <a:rPr lang="da-DK" sz="1500" dirty="0"/>
              <a:t>Med til at sikre den gode opstart på HHX </a:t>
            </a:r>
          </a:p>
          <a:p>
            <a:pPr lvl="1">
              <a:lnSpc>
                <a:spcPct val="70000"/>
              </a:lnSpc>
            </a:pPr>
            <a:r>
              <a:rPr lang="da-DK" sz="1500" dirty="0"/>
              <a:t>Vi er med fra jeres første dag hvor vi mødes her i auditoriet </a:t>
            </a:r>
          </a:p>
          <a:p>
            <a:pPr lvl="1">
              <a:lnSpc>
                <a:spcPct val="70000"/>
              </a:lnSpc>
            </a:pPr>
            <a:r>
              <a:rPr lang="da-DK" sz="1500" dirty="0"/>
              <a:t>Både tutorer i forbindelse med opstart i august, men også i forbindelse med opstart i studieretningsklasserne i november. </a:t>
            </a:r>
          </a:p>
          <a:p>
            <a:pPr lvl="1">
              <a:lnSpc>
                <a:spcPct val="70000"/>
              </a:lnSpc>
            </a:pPr>
            <a:endParaRPr lang="da-DK" sz="1500" dirty="0"/>
          </a:p>
          <a:p>
            <a:pPr marL="0" lvl="0" indent="0">
              <a:lnSpc>
                <a:spcPct val="70000"/>
              </a:lnSpc>
              <a:buNone/>
            </a:pPr>
            <a:r>
              <a:rPr lang="da-DK" sz="1800" b="1" dirty="0"/>
              <a:t>Eksempler </a:t>
            </a:r>
          </a:p>
          <a:p>
            <a:pPr lvl="1">
              <a:lnSpc>
                <a:spcPct val="70000"/>
              </a:lnSpc>
            </a:pPr>
            <a:r>
              <a:rPr lang="da-DK" sz="1500" dirty="0"/>
              <a:t>Vi deltager i de sociale arrangementer, konkurrencer og diverse ryste-sammen aktiviteter</a:t>
            </a:r>
          </a:p>
          <a:p>
            <a:pPr lvl="1">
              <a:lnSpc>
                <a:spcPct val="70000"/>
              </a:lnSpc>
            </a:pPr>
            <a:r>
              <a:rPr lang="da-DK" sz="1500" dirty="0"/>
              <a:t>Vi er med til at gå forrest, så det bliver en tryg og god første skoledag </a:t>
            </a:r>
          </a:p>
          <a:p>
            <a:pPr lvl="1">
              <a:lnSpc>
                <a:spcPct val="70000"/>
              </a:lnSpc>
            </a:pPr>
            <a:r>
              <a:rPr lang="da-DK" sz="1500" dirty="0"/>
              <a:t>Vi deltager også i introarrangementer i august </a:t>
            </a:r>
          </a:p>
          <a:p>
            <a:pPr lvl="1">
              <a:lnSpc>
                <a:spcPct val="70000"/>
              </a:lnSpc>
            </a:pPr>
            <a:r>
              <a:rPr lang="da-DK" sz="1500" dirty="0"/>
              <a:t>I kan generelt altid tage fat i os, hvis I har spørgsmål mv. </a:t>
            </a:r>
          </a:p>
          <a:p>
            <a:pPr lvl="1">
              <a:lnSpc>
                <a:spcPct val="70000"/>
              </a:lnSpc>
            </a:pPr>
            <a:r>
              <a:rPr lang="da-DK" sz="1500" dirty="0"/>
              <a:t>Snapchat og </a:t>
            </a:r>
            <a:r>
              <a:rPr lang="da-DK" sz="1500" dirty="0" err="1"/>
              <a:t>messenger</a:t>
            </a:r>
            <a:r>
              <a:rPr lang="da-DK" sz="1500"/>
              <a:t> </a:t>
            </a:r>
            <a:endParaRPr lang="da-DK" sz="1500" dirty="0"/>
          </a:p>
          <a:p>
            <a:pPr lvl="1">
              <a:lnSpc>
                <a:spcPct val="70000"/>
              </a:lnSpc>
            </a:pPr>
            <a:endParaRPr lang="da-DK" sz="1500" dirty="0"/>
          </a:p>
          <a:p>
            <a:pPr lvl="1">
              <a:lnSpc>
                <a:spcPct val="70000"/>
              </a:lnSpc>
            </a:pPr>
            <a:endParaRPr lang="da-DK" sz="1500" dirty="0"/>
          </a:p>
          <a:p>
            <a:pPr marL="457200" lvl="1" indent="0">
              <a:lnSpc>
                <a:spcPct val="70000"/>
              </a:lnSpc>
              <a:buNone/>
            </a:pPr>
            <a:endParaRPr lang="da-DK" sz="1500" dirty="0"/>
          </a:p>
          <a:p>
            <a:pPr lvl="1">
              <a:lnSpc>
                <a:spcPct val="70000"/>
              </a:lnSpc>
            </a:pPr>
            <a:endParaRPr lang="da-DK" sz="1500" dirty="0"/>
          </a:p>
          <a:p>
            <a:pPr lvl="1">
              <a:lnSpc>
                <a:spcPct val="70000"/>
              </a:lnSpc>
            </a:pPr>
            <a:endParaRPr lang="da-DK" sz="1500" dirty="0"/>
          </a:p>
          <a:p>
            <a:pPr marL="0" lvl="0" indent="0">
              <a:lnSpc>
                <a:spcPct val="70000"/>
              </a:lnSpc>
              <a:buNone/>
            </a:pPr>
            <a:endParaRPr lang="da-DK" sz="1800" dirty="0"/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9C2E1956-11A4-6FF6-A9AA-7809A87A8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7890" y="5289026"/>
            <a:ext cx="2464106" cy="1325559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E73F2EC2-D07B-503A-D4CE-DEF49151C110}"/>
              </a:ext>
            </a:extLst>
          </p:cNvPr>
          <p:cNvCxnSpPr>
            <a:cxnSpLocks/>
          </p:cNvCxnSpPr>
          <p:nvPr/>
        </p:nvCxnSpPr>
        <p:spPr>
          <a:xfrm>
            <a:off x="9982200" y="-273182"/>
            <a:ext cx="2432957" cy="10816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9500AFF3-C29B-B6B2-D1D6-44077632C8AD}"/>
              </a:ext>
            </a:extLst>
          </p:cNvPr>
          <p:cNvCxnSpPr>
            <a:cxnSpLocks/>
          </p:cNvCxnSpPr>
          <p:nvPr/>
        </p:nvCxnSpPr>
        <p:spPr>
          <a:xfrm>
            <a:off x="9568543" y="-259812"/>
            <a:ext cx="2955468" cy="12646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DB00B590-1673-AC5F-C837-76820BE02D76}"/>
              </a:ext>
            </a:extLst>
          </p:cNvPr>
          <p:cNvCxnSpPr>
            <a:cxnSpLocks/>
          </p:cNvCxnSpPr>
          <p:nvPr/>
        </p:nvCxnSpPr>
        <p:spPr>
          <a:xfrm>
            <a:off x="11120439" y="-273182"/>
            <a:ext cx="1528082" cy="1642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358F8C38-EDA8-D040-5968-DEDF59F77FE1}"/>
              </a:ext>
            </a:extLst>
          </p:cNvPr>
          <p:cNvCxnSpPr>
            <a:cxnSpLocks/>
          </p:cNvCxnSpPr>
          <p:nvPr/>
        </p:nvCxnSpPr>
        <p:spPr>
          <a:xfrm>
            <a:off x="10873471" y="-259812"/>
            <a:ext cx="1798857" cy="186842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3BA810-C89F-4C6A-AA37-201B49EEA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Følg hverdagen på Handelsgymnasiet 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5DFFF76F-3589-42C9-9DE1-261348F0E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0138" y="1825625"/>
            <a:ext cx="8091723" cy="4351338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087C821A-7204-4908-BBDC-54E612E17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477" y="5370447"/>
            <a:ext cx="382252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10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FE290E-64A6-4C91-A8EB-0B1B6416D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Følg hverdagen på Handelsgymnasiet 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4E5A51D2-ED56-4265-8E5A-FB2285659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2144" y="1825625"/>
            <a:ext cx="4963349" cy="4351338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BBC94DF-F425-4F6A-9C20-C5A5A7348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508" y="1226418"/>
            <a:ext cx="4235991" cy="4144029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AD297E8A-D44F-4C34-ACD1-E94FBE502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34984"/>
            <a:ext cx="4353528" cy="4590661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91F0E0D-3FD7-4281-990E-0AD2102F0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511" y="3088433"/>
            <a:ext cx="3774977" cy="349732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D35AFD72-4E48-40C4-9A2F-DA679868B1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9476" y="5370447"/>
            <a:ext cx="382252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83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CFE46153-56E0-0DFD-4A90-2D71C851C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79" y="0"/>
            <a:ext cx="7863199" cy="596947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12CCDC7-71F8-E291-4D44-78035FE74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Link til forældreinformation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99C446D-18AD-1546-F975-226C60A79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016" y="556948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a-DK" dirty="0">
                <a:hlinkClick r:id="rId3"/>
              </a:rPr>
              <a:t>https://www.college360.dk/bliv-elev/hhx/info-om-uddannelsen/foraeldreinformation/</a:t>
            </a:r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93031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1" y="241009"/>
            <a:ext cx="11630024" cy="1325563"/>
          </a:xfrm>
        </p:spPr>
        <p:txBody>
          <a:bodyPr>
            <a:normAutofit/>
          </a:bodyPr>
          <a:lstStyle/>
          <a:p>
            <a:pPr algn="ctr"/>
            <a:r>
              <a:rPr lang="da-DK" sz="3600" b="1" dirty="0"/>
              <a:t>Velkommen til tre gode år – vi glæder os </a:t>
            </a:r>
            <a:endParaRPr lang="da-DK" sz="36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95300" y="1697037"/>
            <a:ext cx="10515600" cy="477519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da-DK" sz="2200" dirty="0"/>
          </a:p>
          <a:p>
            <a:pPr marL="457200" lvl="1" indent="0">
              <a:buNone/>
            </a:pPr>
            <a:endParaRPr lang="da-DK" sz="2200" dirty="0"/>
          </a:p>
          <a:p>
            <a:pPr lvl="1"/>
            <a:r>
              <a:rPr lang="da-DK" sz="2200" dirty="0"/>
              <a:t>Teori og praksis – to sider af samme sag</a:t>
            </a:r>
          </a:p>
          <a:p>
            <a:pPr lvl="1"/>
            <a:r>
              <a:rPr lang="da-DK" sz="2200" dirty="0"/>
              <a:t>Tæt kobling til virkeligheden/erhvervsrettet </a:t>
            </a:r>
          </a:p>
          <a:p>
            <a:pPr lvl="1"/>
            <a:r>
              <a:rPr lang="da-DK" sz="2200" dirty="0"/>
              <a:t>Læring og trivsel – to sider af samme sag </a:t>
            </a:r>
          </a:p>
          <a:p>
            <a:pPr lvl="1"/>
            <a:endParaRPr lang="da-DK" sz="2200" dirty="0"/>
          </a:p>
          <a:p>
            <a:pPr lvl="1"/>
            <a:r>
              <a:rPr lang="da-DK" sz="2200" dirty="0"/>
              <a:t>Aktivt studiemiljø midt i Silkeborg </a:t>
            </a:r>
          </a:p>
          <a:p>
            <a:pPr lvl="1"/>
            <a:r>
              <a:rPr lang="da-DK" sz="2200" dirty="0"/>
              <a:t>Ca. 1050 elever - 85 lærere – 6 studievejledere – en mentor - og en masse andre</a:t>
            </a:r>
          </a:p>
          <a:p>
            <a:pPr lvl="1"/>
            <a:endParaRPr lang="da-DK" sz="2200" dirty="0"/>
          </a:p>
          <a:p>
            <a:pPr lvl="1"/>
            <a:endParaRPr lang="da-DK" sz="2400" dirty="0"/>
          </a:p>
          <a:p>
            <a:pPr lvl="1"/>
            <a:endParaRPr lang="da-DK" sz="2200" dirty="0"/>
          </a:p>
          <a:p>
            <a:pPr lvl="1"/>
            <a:endParaRPr lang="da-DK" sz="2200" dirty="0"/>
          </a:p>
          <a:p>
            <a:pPr lvl="1"/>
            <a:endParaRPr lang="da-DK" sz="2200" dirty="0"/>
          </a:p>
          <a:p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067" y="1576388"/>
            <a:ext cx="3885032" cy="252002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8D258EE0-5DE7-4AEB-A128-3413B57AB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477" y="5370447"/>
            <a:ext cx="382252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05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664656" y="1250391"/>
            <a:ext cx="2860322" cy="399397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b="1" dirty="0">
                <a:latin typeface="+mn-lt"/>
              </a:rPr>
              <a:t>Ukendte fag:</a:t>
            </a:r>
          </a:p>
          <a:p>
            <a:pPr marL="0" indent="0">
              <a:buNone/>
            </a:pPr>
            <a:r>
              <a:rPr lang="da-DK" dirty="0">
                <a:latin typeface="+mn-lt"/>
              </a:rPr>
              <a:t>Virksomhedsøkonomi</a:t>
            </a:r>
          </a:p>
          <a:p>
            <a:pPr marL="0" indent="0">
              <a:buNone/>
            </a:pPr>
            <a:r>
              <a:rPr lang="da-DK" dirty="0">
                <a:latin typeface="+mn-lt"/>
              </a:rPr>
              <a:t>Afsætning</a:t>
            </a:r>
          </a:p>
          <a:p>
            <a:pPr marL="0" indent="0">
              <a:buNone/>
            </a:pPr>
            <a:r>
              <a:rPr lang="da-DK" dirty="0">
                <a:latin typeface="+mn-lt"/>
              </a:rPr>
              <a:t>International økonomi</a:t>
            </a:r>
          </a:p>
          <a:p>
            <a:pPr marL="0" indent="0">
              <a:buNone/>
            </a:pPr>
            <a:r>
              <a:rPr lang="da-DK" dirty="0">
                <a:latin typeface="+mn-lt"/>
              </a:rPr>
              <a:t>Erhvervsjura</a:t>
            </a:r>
          </a:p>
          <a:p>
            <a:pPr marL="0" indent="0">
              <a:buNone/>
            </a:pPr>
            <a:r>
              <a:rPr lang="da-DK" b="1" dirty="0">
                <a:latin typeface="+mn-lt"/>
              </a:rPr>
              <a:t>Informatik</a:t>
            </a:r>
          </a:p>
        </p:txBody>
      </p:sp>
      <p:sp>
        <p:nvSpPr>
          <p:cNvPr id="4" name="Pladsholder til indhold 2"/>
          <p:cNvSpPr txBox="1">
            <a:spLocks/>
          </p:cNvSpPr>
          <p:nvPr/>
        </p:nvSpPr>
        <p:spPr>
          <a:xfrm>
            <a:off x="476956" y="1242277"/>
            <a:ext cx="2841977" cy="40020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b="1" dirty="0">
                <a:latin typeface="+mn-lt"/>
              </a:rPr>
              <a:t>Kendte fag: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>
                <a:latin typeface="+mn-lt"/>
              </a:rPr>
              <a:t>Dansk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>
                <a:latin typeface="+mn-lt"/>
              </a:rPr>
              <a:t>Engelsk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>
                <a:latin typeface="+mn-lt"/>
              </a:rPr>
              <a:t>Tysk / Fransk / Spansk</a:t>
            </a:r>
          </a:p>
          <a:p>
            <a:pPr marL="0" indent="0">
              <a:buNone/>
            </a:pPr>
            <a:r>
              <a:rPr lang="da-DK" dirty="0">
                <a:latin typeface="+mn-lt"/>
              </a:rPr>
              <a:t>Historie</a:t>
            </a:r>
          </a:p>
          <a:p>
            <a:pPr marL="0" indent="0">
              <a:buNone/>
            </a:pPr>
            <a:r>
              <a:rPr lang="da-DK" b="1" dirty="0">
                <a:latin typeface="+mn-lt"/>
              </a:rPr>
              <a:t>Samfundsfag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>
                <a:latin typeface="+mn-lt"/>
              </a:rPr>
              <a:t>Matematik</a:t>
            </a:r>
          </a:p>
        </p:txBody>
      </p:sp>
      <p:sp>
        <p:nvSpPr>
          <p:cNvPr id="6" name="Pladsholder til indhold 2"/>
          <p:cNvSpPr txBox="1">
            <a:spLocks/>
          </p:cNvSpPr>
          <p:nvPr/>
        </p:nvSpPr>
        <p:spPr>
          <a:xfrm>
            <a:off x="6870701" y="1242277"/>
            <a:ext cx="3526366" cy="399397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b="1" dirty="0">
                <a:latin typeface="+mn-lt"/>
              </a:rPr>
              <a:t>Kendte/ukendte fag: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>
                <a:latin typeface="+mn-lt"/>
              </a:rPr>
              <a:t>Idræt</a:t>
            </a:r>
          </a:p>
          <a:p>
            <a:pPr marL="0" lvl="0" indent="0">
              <a:buNone/>
            </a:pPr>
            <a:r>
              <a:rPr lang="da-DK" dirty="0">
                <a:latin typeface="+mn-lt"/>
              </a:rPr>
              <a:t>Psykologi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>
                <a:latin typeface="+mn-lt"/>
              </a:rPr>
              <a:t>Innovation</a:t>
            </a:r>
          </a:p>
          <a:p>
            <a:pPr marL="0" indent="0">
              <a:buNone/>
            </a:pPr>
            <a:r>
              <a:rPr lang="da-DK" dirty="0">
                <a:latin typeface="+mn-lt"/>
              </a:rPr>
              <a:t>Organisation</a:t>
            </a:r>
          </a:p>
          <a:p>
            <a:pPr marL="0" indent="0">
              <a:buNone/>
            </a:pPr>
            <a:r>
              <a:rPr lang="da-DK" dirty="0">
                <a:latin typeface="+mn-lt"/>
              </a:rPr>
              <a:t>Finansiering</a:t>
            </a:r>
          </a:p>
          <a:p>
            <a:pPr marL="0" indent="0">
              <a:buNone/>
            </a:pPr>
            <a:r>
              <a:rPr lang="da-DK" dirty="0">
                <a:latin typeface="+mn-lt"/>
              </a:rPr>
              <a:t>Kulturforståelse</a:t>
            </a:r>
          </a:p>
          <a:p>
            <a:pPr marL="0" lvl="0" indent="0">
              <a:buNone/>
            </a:pPr>
            <a:r>
              <a:rPr lang="da-DK" dirty="0">
                <a:latin typeface="+mn-lt"/>
                <a:sym typeface="Wingdings" pitchFamily="2" charset="2"/>
              </a:rPr>
              <a:t>Markedskommunikation</a:t>
            </a:r>
            <a:endParaRPr lang="da-DK" dirty="0">
              <a:latin typeface="+mn-lt"/>
            </a:endParaRPr>
          </a:p>
          <a:p>
            <a:pPr marL="0" indent="0">
              <a:buNone/>
            </a:pPr>
            <a:endParaRPr lang="da-DK" dirty="0">
              <a:latin typeface="+mn-lt"/>
            </a:endParaRPr>
          </a:p>
        </p:txBody>
      </p:sp>
      <p:sp>
        <p:nvSpPr>
          <p:cNvPr id="7" name="Tekstfelt 6"/>
          <p:cNvSpPr txBox="1"/>
          <p:nvPr/>
        </p:nvSpPr>
        <p:spPr>
          <a:xfrm>
            <a:off x="476956" y="579495"/>
            <a:ext cx="6048022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a-DK" sz="2000" b="1" dirty="0"/>
              <a:t>OBLIGATORISKE FAG – FÆLLES FOR ALLE: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6886222" y="579495"/>
            <a:ext cx="3510845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a-DK" sz="2000" b="1" dirty="0"/>
              <a:t>VALGFAG (FX):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3473433-E933-4F94-B9D7-F8592FB11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816" y="5370447"/>
            <a:ext cx="382252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06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2EAF35-3049-8F79-8DAB-EB9CC77DB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Det er skønt at gå i gymnasiet! </a:t>
            </a:r>
            <a:br>
              <a:rPr lang="da-DK" dirty="0"/>
            </a:br>
            <a:endParaRPr lang="da-DK" dirty="0"/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D2CAC1FE-278B-4979-ABF8-59D2103A8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a-DK" dirty="0"/>
              <a:t>Vi forventer, at du:</a:t>
            </a:r>
          </a:p>
          <a:p>
            <a:pPr lvl="1">
              <a:lnSpc>
                <a:spcPct val="150000"/>
              </a:lnSpc>
            </a:pPr>
            <a:endParaRPr lang="da-DK" dirty="0"/>
          </a:p>
          <a:p>
            <a:pPr lvl="1">
              <a:lnSpc>
                <a:spcPct val="150000"/>
              </a:lnSpc>
            </a:pPr>
            <a:r>
              <a:rPr lang="da-DK" dirty="0"/>
              <a:t>Møder til timerne – mødepligt </a:t>
            </a:r>
          </a:p>
          <a:p>
            <a:pPr lvl="1">
              <a:lnSpc>
                <a:spcPct val="150000"/>
              </a:lnSpc>
            </a:pPr>
            <a:r>
              <a:rPr lang="da-DK" dirty="0"/>
              <a:t>Bidrager positivt til klassefællesskabet</a:t>
            </a:r>
          </a:p>
          <a:p>
            <a:pPr lvl="1">
              <a:lnSpc>
                <a:spcPct val="150000"/>
              </a:lnSpc>
            </a:pPr>
            <a:endParaRPr lang="da-DK" dirty="0"/>
          </a:p>
          <a:p>
            <a:pPr lvl="1">
              <a:lnSpc>
                <a:spcPct val="150000"/>
              </a:lnSpc>
            </a:pPr>
            <a:endParaRPr lang="da-DK" dirty="0"/>
          </a:p>
          <a:p>
            <a:pPr marL="457200" lvl="1" indent="0">
              <a:buNone/>
            </a:pP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72544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Introduktionsforløb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838200" y="1392382"/>
            <a:ext cx="10515600" cy="47845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b="1" dirty="0"/>
              <a:t>Første skoledag, mandag d. 12. august</a:t>
            </a:r>
            <a:r>
              <a:rPr lang="da-DK" dirty="0"/>
              <a:t>.         </a:t>
            </a:r>
          </a:p>
          <a:p>
            <a:pPr marL="0" indent="0">
              <a:buNone/>
            </a:pPr>
            <a:r>
              <a:rPr lang="da-DK" dirty="0"/>
              <a:t>Mødested: Auditorium kl. 9.30 og kl. 10.30, slut ca kl.13.00/14.00</a:t>
            </a:r>
          </a:p>
          <a:p>
            <a:pPr marL="0" indent="0">
              <a:buNone/>
            </a:pPr>
            <a:r>
              <a:rPr lang="da-DK" dirty="0"/>
              <a:t>Program: </a:t>
            </a:r>
          </a:p>
          <a:p>
            <a:r>
              <a:rPr lang="da-DK" dirty="0"/>
              <a:t>Fælles velkomst</a:t>
            </a:r>
          </a:p>
          <a:p>
            <a:r>
              <a:rPr lang="da-DK" dirty="0"/>
              <a:t>Herefter går eleverne ud i klasserne sammen med deres kontaktlærere og tutorer</a:t>
            </a:r>
          </a:p>
          <a:p>
            <a:r>
              <a:rPr lang="da-DK" dirty="0"/>
              <a:t>Ryste-sammen-aktiviteter, intro til IT</a:t>
            </a:r>
          </a:p>
          <a:p>
            <a:r>
              <a:rPr lang="da-DK" dirty="0"/>
              <a:t>Praktiske informationer, rundvisning, skemaer m.m.</a:t>
            </a:r>
          </a:p>
          <a:p>
            <a:r>
              <a:rPr lang="da-DK" dirty="0"/>
              <a:t>Første uge  sluttes med en </a:t>
            </a:r>
            <a:r>
              <a:rPr lang="da-DK" dirty="0" err="1"/>
              <a:t>team-building</a:t>
            </a:r>
            <a:r>
              <a:rPr lang="da-DK" dirty="0"/>
              <a:t> fredag fra 12.00-16.00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755" y="1464974"/>
            <a:ext cx="2079045" cy="1252971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DA178385-5F4D-456C-947A-5D07BD8A4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415" y="5309478"/>
            <a:ext cx="3219724" cy="125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37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 Grundforløbet – de første 3 mdr.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sz="2600" dirty="0"/>
              <a:t>Hvad er grundforløbet</a:t>
            </a:r>
            <a:r>
              <a:rPr lang="da-DK" dirty="0"/>
              <a:t>?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Grundforløbet er en introduktion til handelsgymnasiets fag og arbejdsmetoder</a:t>
            </a:r>
          </a:p>
          <a:p>
            <a:pPr marL="0" indent="0" algn="ctr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Periode:	Grundforløbet strækker sig fra skolestart til starten af november, 			herefter starter studieretningsklasserne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Formål	:	Introduktion til studieretningernes hovedområder</a:t>
            </a:r>
          </a:p>
          <a:p>
            <a:pPr marL="0" indent="0">
              <a:buNone/>
            </a:pPr>
            <a:r>
              <a:rPr lang="da-DK" dirty="0"/>
              <a:t>		Opnå en grundlæggende forståelse for fag</a:t>
            </a:r>
          </a:p>
          <a:p>
            <a:pPr marL="0" indent="0">
              <a:buNone/>
            </a:pPr>
            <a:r>
              <a:rPr lang="da-DK" dirty="0"/>
              <a:t>		Lære om de krav uddannelsen stiller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8A1ACE2-82AD-417F-97EE-6DADE187A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477" y="5161725"/>
            <a:ext cx="382252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67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Grundforløb</a:t>
            </a:r>
            <a:endParaRPr lang="da-DK" sz="2000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838200" y="1444336"/>
            <a:ext cx="10515600" cy="47326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Ud over fagtimer indeholder grundforløbet to obligatoriske forløb: AP og ØG:</a:t>
            </a:r>
          </a:p>
          <a:p>
            <a:pPr marL="0" indent="0">
              <a:buNone/>
            </a:pPr>
            <a:r>
              <a:rPr lang="da-DK" sz="2000" dirty="0"/>
              <a:t>Begge forløb afsluttes med individuel mundtlig prøve i </a:t>
            </a:r>
            <a:r>
              <a:rPr lang="da-DK" sz="2000"/>
              <a:t>uge 43</a:t>
            </a:r>
            <a:endParaRPr lang="da-DK" sz="2000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1) Almen Sprogforståelse (AP) </a:t>
            </a:r>
          </a:p>
          <a:p>
            <a:pPr lvl="1"/>
            <a:r>
              <a:rPr lang="da-DK" sz="2000" dirty="0"/>
              <a:t>I AP indgår fagene: Dansk, Engelsk, 2. fremmedsprog. </a:t>
            </a:r>
          </a:p>
          <a:p>
            <a:pPr marL="0" indent="0">
              <a:buNone/>
            </a:pPr>
            <a:r>
              <a:rPr lang="da-DK" sz="2400" dirty="0"/>
              <a:t>         </a:t>
            </a:r>
            <a:r>
              <a:rPr lang="da-DK" sz="2000" dirty="0"/>
              <a:t>Heri ligger også en start- og en slutscreening</a:t>
            </a:r>
            <a:r>
              <a:rPr lang="da-DK" sz="2400" dirty="0"/>
              <a:t>. </a:t>
            </a:r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r>
              <a:rPr lang="da-DK" dirty="0"/>
              <a:t>2) Økonomisk Grundforløb (ØG)</a:t>
            </a:r>
          </a:p>
          <a:p>
            <a:pPr lvl="1"/>
            <a:r>
              <a:rPr lang="da-DK" sz="2000" dirty="0"/>
              <a:t>I ØG indgår fagene: Afsætning, Virksomhedsøkonomi, International Økonomi</a:t>
            </a:r>
          </a:p>
          <a:p>
            <a:pPr marL="457200" lvl="1" indent="0">
              <a:buNone/>
            </a:pPr>
            <a:endParaRPr lang="da-DK" sz="2000" dirty="0"/>
          </a:p>
          <a:p>
            <a:r>
              <a:rPr lang="da-DK" dirty="0"/>
              <a:t>I grundforløbet ligger også en matematik-screening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6F3BA16E-5873-4D3E-9242-8AAC4B460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477" y="5370447"/>
            <a:ext cx="382252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21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1DDF01E-C3A4-E8E7-5631-E1A24C023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918"/>
            <a:ext cx="12192000" cy="552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7803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lege360_PowerPoint.1.0.pptx" id="{C9034C97-FFFA-46CB-8EA3-DA13DD2C16A0}" vid="{6E7CF226-3B19-4B83-936B-3654E5C2A0E5}"/>
    </a:ext>
  </a:extLst>
</a:theme>
</file>

<file path=ppt/theme/theme4.xml><?xml version="1.0" encoding="utf-8"?>
<a:theme xmlns:a="http://schemas.openxmlformats.org/drawingml/2006/main" name="3_Office-tema">
  <a:themeElements>
    <a:clrScheme name="College360">
      <a:dk1>
        <a:srgbClr val="192B38"/>
      </a:dk1>
      <a:lt1>
        <a:sysClr val="window" lastClr="FFFFFF"/>
      </a:lt1>
      <a:dk2>
        <a:srgbClr val="4C190E"/>
      </a:dk2>
      <a:lt2>
        <a:srgbClr val="E4E1CD"/>
      </a:lt2>
      <a:accent1>
        <a:srgbClr val="DA5713"/>
      </a:accent1>
      <a:accent2>
        <a:srgbClr val="FAB200"/>
      </a:accent2>
      <a:accent3>
        <a:srgbClr val="E4E1CD"/>
      </a:accent3>
      <a:accent4>
        <a:srgbClr val="7F1621"/>
      </a:accent4>
      <a:accent5>
        <a:srgbClr val="3691BF"/>
      </a:accent5>
      <a:accent6>
        <a:srgbClr val="1B242D"/>
      </a:accent6>
      <a:hlink>
        <a:srgbClr val="DA5713"/>
      </a:hlink>
      <a:folHlink>
        <a:srgbClr val="7F1621"/>
      </a:folHlink>
    </a:clrScheme>
    <a:fontScheme name="College360">
      <a:majorFont>
        <a:latin typeface="Oswald"/>
        <a:ea typeface=""/>
        <a:cs typeface=""/>
      </a:majorFont>
      <a:minorFont>
        <a:latin typeface="Roboto Slab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skabelon Handelsgymnasiet.potx" id="{058BFE93-3C68-43FF-B598-68FF80782F2B}" vid="{DA424DA5-9E14-472A-BBCD-901E5AD7CC3F}"/>
    </a:ext>
  </a:extLst>
</a:theme>
</file>

<file path=ppt/theme/theme5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9C945D7B1CC3948BE4C7379E8E43403" ma:contentTypeVersion="26" ma:contentTypeDescription="Opret et nyt dokument." ma:contentTypeScope="" ma:versionID="7879c51fd4878f3e785f86c0f7291b87">
  <xsd:schema xmlns:xsd="http://www.w3.org/2001/XMLSchema" xmlns:xs="http://www.w3.org/2001/XMLSchema" xmlns:p="http://schemas.microsoft.com/office/2006/metadata/properties" xmlns:ns3="8af0cfe9-b236-4d6f-baf9-70dc86f7abe5" xmlns:ns4="bdbbd641-c289-4bac-8e83-8f400cdbad43" targetNamespace="http://schemas.microsoft.com/office/2006/metadata/properties" ma:root="true" ma:fieldsID="3b9a01445f1da866d61e8d11453e13f9" ns3:_="" ns4:_="">
    <xsd:import namespace="8af0cfe9-b236-4d6f-baf9-70dc86f7abe5"/>
    <xsd:import namespace="bdbbd641-c289-4bac-8e83-8f400cdbad43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TeamsChannelId" minOccurs="0"/>
                <xsd:element ref="ns3:Math_Settings" minOccurs="0"/>
                <xsd:element ref="ns3:Distribution_Groups" minOccurs="0"/>
                <xsd:element ref="ns3:LMS_Mappings" minOccurs="0"/>
                <xsd:element ref="ns3:IsNotebookLocked" minOccurs="0"/>
                <xsd:element ref="ns3:Teams_Channel_Section_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f0cfe9-b236-4d6f-baf9-70dc86f7abe5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hidden="true" ma:internalName="MediaServiceFastMetadata" ma:readOnly="true">
      <xsd:simpleType>
        <xsd:restriction base="dms:Note"/>
      </xsd:simpleType>
    </xsd:element>
    <xsd:element name="TeamsChannelId" ma:index="28" nillable="true" ma:displayName="Teams Channel Id" ma:internalName="TeamsChannelId">
      <xsd:simpleType>
        <xsd:restriction base="dms:Text"/>
      </xsd:simpleType>
    </xsd:element>
    <xsd:element name="Math_Settings" ma:index="29" nillable="true" ma:displayName="Math Settings" ma:internalName="Math_Settings">
      <xsd:simpleType>
        <xsd:restriction base="dms:Text"/>
      </xsd:simpleType>
    </xsd:element>
    <xsd:element name="Distribution_Groups" ma:index="3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1" nillable="true" ma:displayName="LMS Mappings" ma:internalName="LMS_Mappings">
      <xsd:simpleType>
        <xsd:restriction base="dms:Note">
          <xsd:maxLength value="255"/>
        </xsd:restriction>
      </xsd:simpleType>
    </xsd:element>
    <xsd:element name="IsNotebookLocked" ma:index="32" nillable="true" ma:displayName="Is Notebook Locked" ma:internalName="IsNotebookLocked">
      <xsd:simpleType>
        <xsd:restriction base="dms:Boolean"/>
      </xsd:simpleType>
    </xsd:element>
    <xsd:element name="Teams_Channel_Section_Location" ma:index="33" nillable="true" ma:displayName="Teams Channel Section Location" ma:internalName="Teams_Channel_Section_Loca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bbd641-c289-4bac-8e83-8f400cdbad43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Hashværdi for deling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MS_Mappings xmlns="8af0cfe9-b236-4d6f-baf9-70dc86f7abe5" xsi:nil="true"/>
    <DefaultSectionNames xmlns="8af0cfe9-b236-4d6f-baf9-70dc86f7abe5" xsi:nil="true"/>
    <NotebookType xmlns="8af0cfe9-b236-4d6f-baf9-70dc86f7abe5" xsi:nil="true"/>
    <Students xmlns="8af0cfe9-b236-4d6f-baf9-70dc86f7abe5">
      <UserInfo>
        <DisplayName/>
        <AccountId xsi:nil="true"/>
        <AccountType/>
      </UserInfo>
    </Students>
    <TeamsChannelId xmlns="8af0cfe9-b236-4d6f-baf9-70dc86f7abe5" xsi:nil="true"/>
    <IsNotebookLocked xmlns="8af0cfe9-b236-4d6f-baf9-70dc86f7abe5" xsi:nil="true"/>
    <Teams_Channel_Section_Location xmlns="8af0cfe9-b236-4d6f-baf9-70dc86f7abe5" xsi:nil="true"/>
    <Self_Registration_Enabled xmlns="8af0cfe9-b236-4d6f-baf9-70dc86f7abe5" xsi:nil="true"/>
    <Teachers xmlns="8af0cfe9-b236-4d6f-baf9-70dc86f7abe5">
      <UserInfo>
        <DisplayName/>
        <AccountId xsi:nil="true"/>
        <AccountType/>
      </UserInfo>
    </Teachers>
    <Student_Groups xmlns="8af0cfe9-b236-4d6f-baf9-70dc86f7abe5">
      <UserInfo>
        <DisplayName/>
        <AccountId xsi:nil="true"/>
        <AccountType/>
      </UserInfo>
    </Student_Groups>
    <Distribution_Groups xmlns="8af0cfe9-b236-4d6f-baf9-70dc86f7abe5" xsi:nil="true"/>
    <Invited_Students xmlns="8af0cfe9-b236-4d6f-baf9-70dc86f7abe5" xsi:nil="true"/>
    <Templates xmlns="8af0cfe9-b236-4d6f-baf9-70dc86f7abe5" xsi:nil="true"/>
    <Math_Settings xmlns="8af0cfe9-b236-4d6f-baf9-70dc86f7abe5" xsi:nil="true"/>
    <AppVersion xmlns="8af0cfe9-b236-4d6f-baf9-70dc86f7abe5" xsi:nil="true"/>
    <Has_Teacher_Only_SectionGroup xmlns="8af0cfe9-b236-4d6f-baf9-70dc86f7abe5" xsi:nil="true"/>
    <FolderType xmlns="8af0cfe9-b236-4d6f-baf9-70dc86f7abe5" xsi:nil="true"/>
    <Invited_Teachers xmlns="8af0cfe9-b236-4d6f-baf9-70dc86f7abe5" xsi:nil="true"/>
    <Is_Collaboration_Space_Locked xmlns="8af0cfe9-b236-4d6f-baf9-70dc86f7abe5" xsi:nil="true"/>
    <Owner xmlns="8af0cfe9-b236-4d6f-baf9-70dc86f7abe5">
      <UserInfo>
        <DisplayName/>
        <AccountId xsi:nil="true"/>
        <AccountType/>
      </UserInfo>
    </Owner>
    <CultureName xmlns="8af0cfe9-b236-4d6f-baf9-70dc86f7abe5" xsi:nil="true"/>
  </documentManagement>
</p:properties>
</file>

<file path=customXml/itemProps1.xml><?xml version="1.0" encoding="utf-8"?>
<ds:datastoreItem xmlns:ds="http://schemas.openxmlformats.org/officeDocument/2006/customXml" ds:itemID="{A55FA250-ABB4-4067-A7AC-6C01B02C7C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FFD2ED-29F9-464F-AA0F-240D953E38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f0cfe9-b236-4d6f-baf9-70dc86f7abe5"/>
    <ds:schemaRef ds:uri="bdbbd641-c289-4bac-8e83-8f400cdbad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3A455AA-2716-42A4-9052-000789CD44B3}">
  <ds:schemaRefs>
    <ds:schemaRef ds:uri="bdbbd641-c289-4bac-8e83-8f400cdbad43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terms/"/>
    <ds:schemaRef ds:uri="http://purl.org/dc/elements/1.1/"/>
    <ds:schemaRef ds:uri="http://schemas.openxmlformats.org/package/2006/metadata/core-properties"/>
    <ds:schemaRef ds:uri="8af0cfe9-b236-4d6f-baf9-70dc86f7abe5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1502</TotalTime>
  <Words>1077</Words>
  <Application>Microsoft Office PowerPoint</Application>
  <PresentationFormat>Widescreen</PresentationFormat>
  <Paragraphs>221</Paragraphs>
  <Slides>24</Slides>
  <Notes>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10</vt:i4>
      </vt:variant>
      <vt:variant>
        <vt:lpstr>Tema</vt:lpstr>
      </vt:variant>
      <vt:variant>
        <vt:i4>4</vt:i4>
      </vt:variant>
      <vt:variant>
        <vt:lpstr>Slidetitler</vt:lpstr>
      </vt:variant>
      <vt:variant>
        <vt:i4>24</vt:i4>
      </vt:variant>
    </vt:vector>
  </HeadingPairs>
  <TitlesOfParts>
    <vt:vector size="38" baseType="lpstr">
      <vt:lpstr>AkayaKanadaka</vt:lpstr>
      <vt:lpstr>Aptos</vt:lpstr>
      <vt:lpstr>Arial</vt:lpstr>
      <vt:lpstr>Calibri</vt:lpstr>
      <vt:lpstr>Calibri Light</vt:lpstr>
      <vt:lpstr>Cambria</vt:lpstr>
      <vt:lpstr>Oswald</vt:lpstr>
      <vt:lpstr>Roboto Slab</vt:lpstr>
      <vt:lpstr>Verdana</vt:lpstr>
      <vt:lpstr>Wingdings</vt:lpstr>
      <vt:lpstr>1_Office-tema</vt:lpstr>
      <vt:lpstr>Office-tema</vt:lpstr>
      <vt:lpstr>2_Office-tema</vt:lpstr>
      <vt:lpstr>3_Office-tema</vt:lpstr>
      <vt:lpstr>    HHX Handelsgymnasiet Silkeborg </vt:lpstr>
      <vt:lpstr>Program  </vt:lpstr>
      <vt:lpstr>Velkommen til tre gode år – vi glæder os </vt:lpstr>
      <vt:lpstr>PowerPoint-præsentation</vt:lpstr>
      <vt:lpstr>Det er skønt at gå i gymnasiet!  </vt:lpstr>
      <vt:lpstr>Introduktionsforløb</vt:lpstr>
      <vt:lpstr> Grundforløbet – de første 3 mdr.</vt:lpstr>
      <vt:lpstr>Grundforløb</vt:lpstr>
      <vt:lpstr>PowerPoint-præsentation</vt:lpstr>
      <vt:lpstr>Studiekompas</vt:lpstr>
      <vt:lpstr>    </vt:lpstr>
      <vt:lpstr>Elevindflydelse</vt:lpstr>
      <vt:lpstr>Sociale aktiviteter på skoleniveau:</vt:lpstr>
      <vt:lpstr>Studievejledningen</vt:lpstr>
      <vt:lpstr>Studievejledningen </vt:lpstr>
      <vt:lpstr>PowerPoint-præsentation</vt:lpstr>
      <vt:lpstr>PowerPoint-præsentation</vt:lpstr>
      <vt:lpstr>Hvordan støtter vi? </vt:lpstr>
      <vt:lpstr>SPS støtte?</vt:lpstr>
      <vt:lpstr>Velkommen til Handelsgymnasiet</vt:lpstr>
      <vt:lpstr>Tutorer på HHX </vt:lpstr>
      <vt:lpstr>Følg hverdagen på Handelsgymnasiet </vt:lpstr>
      <vt:lpstr>Følg hverdagen på Handelsgymnasiet </vt:lpstr>
      <vt:lpstr>Link til forældreinformation</vt:lpstr>
    </vt:vector>
  </TitlesOfParts>
  <Company>Handelsskolen København Nord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Krystyna Klos Vind (KKV - HSS)</dc:creator>
  <cp:lastModifiedBy>Bente Strange Hansen (BSH - College360)</cp:lastModifiedBy>
  <cp:revision>141</cp:revision>
  <cp:lastPrinted>2019-06-20T14:22:50Z</cp:lastPrinted>
  <dcterms:created xsi:type="dcterms:W3CDTF">2017-08-25T08:55:15Z</dcterms:created>
  <dcterms:modified xsi:type="dcterms:W3CDTF">2026-06-03T13:26:32Z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0x01010009C945D7B1CC3948BE4C7379E8E43403</vt:lpwstr>
  </property>
</Properties>
</file>